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73" r:id="rId3"/>
    <p:sldId id="272" r:id="rId4"/>
    <p:sldId id="260" r:id="rId5"/>
    <p:sldId id="267" r:id="rId6"/>
    <p:sldId id="269" r:id="rId7"/>
    <p:sldId id="276" r:id="rId8"/>
    <p:sldId id="268" r:id="rId9"/>
    <p:sldId id="277" r:id="rId10"/>
    <p:sldId id="278" r:id="rId11"/>
    <p:sldId id="291" r:id="rId12"/>
    <p:sldId id="290" r:id="rId13"/>
    <p:sldId id="289" r:id="rId14"/>
    <p:sldId id="292" r:id="rId15"/>
    <p:sldId id="279" r:id="rId16"/>
    <p:sldId id="280" r:id="rId17"/>
    <p:sldId id="286" r:id="rId18"/>
    <p:sldId id="287" r:id="rId19"/>
    <p:sldId id="282" r:id="rId20"/>
    <p:sldId id="281" r:id="rId21"/>
    <p:sldId id="283" r:id="rId22"/>
    <p:sldId id="288" r:id="rId23"/>
    <p:sldId id="259" r:id="rId24"/>
    <p:sldId id="258" r:id="rId25"/>
    <p:sldId id="340" r:id="rId26"/>
    <p:sldId id="261" r:id="rId27"/>
    <p:sldId id="262" r:id="rId28"/>
    <p:sldId id="263" r:id="rId29"/>
    <p:sldId id="264" r:id="rId30"/>
    <p:sldId id="265" r:id="rId31"/>
    <p:sldId id="266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2" r:id="rId40"/>
    <p:sldId id="329" r:id="rId41"/>
    <p:sldId id="303" r:id="rId42"/>
    <p:sldId id="305" r:id="rId43"/>
    <p:sldId id="330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298" r:id="rId58"/>
    <p:sldId id="319" r:id="rId59"/>
    <p:sldId id="331" r:id="rId60"/>
    <p:sldId id="320" r:id="rId61"/>
    <p:sldId id="321" r:id="rId62"/>
    <p:sldId id="327" r:id="rId63"/>
    <p:sldId id="328" r:id="rId64"/>
    <p:sldId id="332" r:id="rId65"/>
    <p:sldId id="333" r:id="rId66"/>
    <p:sldId id="334" r:id="rId67"/>
    <p:sldId id="339" r:id="rId68"/>
    <p:sldId id="335" r:id="rId69"/>
    <p:sldId id="336" r:id="rId70"/>
    <p:sldId id="337" r:id="rId71"/>
    <p:sldId id="257" r:id="rId72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Cascadia Code" panose="020B0609020000020004" pitchFamily="49" charset="0"/>
      <p:regular r:id="rId80"/>
      <p:bold r:id="rId81"/>
      <p:italic r:id="rId82"/>
      <p:boldItalic r:id="rId83"/>
    </p:embeddedFont>
    <p:embeddedFont>
      <p:font typeface="Rokkitt" panose="020B0604020202020204" charset="0"/>
      <p:regular r:id="rId84"/>
      <p:bold r:id="rId85"/>
    </p:embeddedFont>
    <p:embeddedFont>
      <p:font typeface="Rubik" panose="020B0604020202020204" charset="-79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</p14:sldIdLst>
        </p14:section>
        <p14:section name="Bits" id="{6C3C4096-AEBE-488D-A72D-83AD1ECC2322}">
          <p14:sldIdLst>
            <p14:sldId id="260"/>
            <p14:sldId id="267"/>
            <p14:sldId id="269"/>
            <p14:sldId id="276"/>
            <p14:sldId id="268"/>
            <p14:sldId id="277"/>
            <p14:sldId id="278"/>
            <p14:sldId id="291"/>
            <p14:sldId id="290"/>
            <p14:sldId id="289"/>
            <p14:sldId id="292"/>
          </p14:sldIdLst>
        </p14:section>
        <p14:section name="Bits and Bits" id="{F0EDD05D-1477-40C1-8430-14EB14556426}">
          <p14:sldIdLst>
            <p14:sldId id="279"/>
            <p14:sldId id="280"/>
            <p14:sldId id="286"/>
            <p14:sldId id="287"/>
            <p14:sldId id="282"/>
            <p14:sldId id="281"/>
            <p14:sldId id="283"/>
            <p14:sldId id="288"/>
          </p14:sldIdLst>
        </p14:section>
        <p14:section name="Characters" id="{64B4F2C2-E3C4-4C59-BAA7-25FEBF428DC1}">
          <p14:sldIdLst>
            <p14:sldId id="259"/>
            <p14:sldId id="258"/>
            <p14:sldId id="34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Decimal System" id="{0152C5C4-49F5-49C2-96FA-74C210758462}">
          <p14:sldIdLst>
            <p14:sldId id="293"/>
            <p14:sldId id="294"/>
            <p14:sldId id="295"/>
            <p14:sldId id="296"/>
          </p14:sldIdLst>
        </p14:section>
        <p14:section name="Sistema Binario" id="{37740A83-7357-4B08-BFE6-1902ACE8D39B}">
          <p14:sldIdLst>
            <p14:sldId id="297"/>
            <p14:sldId id="299"/>
            <p14:sldId id="300"/>
            <p14:sldId id="302"/>
            <p14:sldId id="329"/>
            <p14:sldId id="303"/>
            <p14:sldId id="305"/>
            <p14:sldId id="330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Hexadecimal System" id="{E462F7A0-C93C-42FD-B5D9-5040B3B4E32A}">
          <p14:sldIdLst>
            <p14:sldId id="298"/>
            <p14:sldId id="319"/>
            <p14:sldId id="331"/>
            <p14:sldId id="320"/>
            <p14:sldId id="321"/>
            <p14:sldId id="327"/>
            <p14:sldId id="328"/>
            <p14:sldId id="332"/>
          </p14:sldIdLst>
        </p14:section>
        <p14:section name="Numero de Bits" id="{C59BCBC0-64B6-4DD3-B409-D297474B3A5E}">
          <p14:sldIdLst>
            <p14:sldId id="333"/>
            <p14:sldId id="334"/>
            <p14:sldId id="339"/>
            <p14:sldId id="335"/>
            <p14:sldId id="336"/>
            <p14:sldId id="337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A33B"/>
    <a:srgbClr val="E71C5F"/>
    <a:srgbClr val="809235"/>
    <a:srgbClr val="D95821"/>
    <a:srgbClr val="9C7CA5"/>
    <a:srgbClr val="1282A2"/>
    <a:srgbClr val="F55D3E"/>
    <a:srgbClr val="14151A"/>
    <a:srgbClr val="E71E61"/>
    <a:srgbClr val="21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94610" autoAdjust="0"/>
  </p:normalViewPr>
  <p:slideViewPr>
    <p:cSldViewPr showGuides="1">
      <p:cViewPr>
        <p:scale>
          <a:sx n="50" d="100"/>
          <a:sy n="50" d="100"/>
        </p:scale>
        <p:origin x="2455" y="542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3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Data </a:t>
            </a:r>
            <a:r>
              <a:rPr lang="es-MX" sz="4000" b="1" dirty="0" err="1">
                <a:solidFill>
                  <a:srgbClr val="1282A2"/>
                </a:solidFill>
              </a:rPr>
              <a:t>Representation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</a:t>
            </a:r>
            <a:r>
              <a:rPr lang="es-MX" sz="3600" dirty="0" err="1">
                <a:solidFill>
                  <a:srgbClr val="212738"/>
                </a:solidFill>
              </a:rPr>
              <a:t>to</a:t>
            </a:r>
            <a:r>
              <a:rPr lang="es-MX" sz="3600" dirty="0">
                <a:solidFill>
                  <a:srgbClr val="212738"/>
                </a:solidFill>
              </a:rPr>
              <a:t>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</a:t>
            </a:r>
            <a:r>
              <a:rPr lang="es-MX" sz="3600" dirty="0" err="1">
                <a:solidFill>
                  <a:srgbClr val="212738"/>
                </a:solidFill>
              </a:rPr>
              <a:t>to</a:t>
            </a:r>
            <a:r>
              <a:rPr lang="es-MX" sz="3600" dirty="0">
                <a:solidFill>
                  <a:srgbClr val="212738"/>
                </a:solidFill>
              </a:rPr>
              <a:t>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4876800" y="7124381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2956442" y="7696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0.8</a:t>
            </a:r>
            <a:endParaRPr lang="en-US" sz="36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</a:t>
            </a:r>
            <a:r>
              <a:rPr lang="es-MX" sz="3600" dirty="0" err="1">
                <a:solidFill>
                  <a:srgbClr val="212738"/>
                </a:solidFill>
              </a:rPr>
              <a:t>to</a:t>
            </a:r>
            <a:r>
              <a:rPr lang="es-MX" sz="3600" dirty="0">
                <a:solidFill>
                  <a:srgbClr val="212738"/>
                </a:solidFill>
              </a:rPr>
              <a:t>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</a:t>
            </a:r>
            <a:r>
              <a:rPr lang="es-MX" sz="3600" dirty="0" err="1">
                <a:solidFill>
                  <a:srgbClr val="212738"/>
                </a:solidFill>
              </a:rPr>
              <a:t>to</a:t>
            </a:r>
            <a:r>
              <a:rPr lang="es-MX" sz="3600" dirty="0">
                <a:solidFill>
                  <a:srgbClr val="212738"/>
                </a:solidFill>
              </a:rPr>
              <a:t>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3505200" y="5366968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3019599" y="394315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1.74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2886A-FECE-49B1-B215-F4EBB4841FCD}"/>
              </a:ext>
            </a:extLst>
          </p:cNvPr>
          <p:cNvSpPr txBox="1"/>
          <p:nvPr/>
        </p:nvSpPr>
        <p:spPr>
          <a:xfrm>
            <a:off x="5891190" y="5759748"/>
            <a:ext cx="6293597" cy="830997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though external factors affected a memory sector, no data corruption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ocurred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Supongamos que ahora manejamos 4 rangos: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0 = 0V to 0.75V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 = 0.76V to 1.50V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 = 1.51 to 2.25V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 = 2.26V to 3.0V</a:t>
            </a:r>
          </a:p>
        </p:txBody>
      </p:sp>
    </p:spTree>
    <p:extLst>
      <p:ext uri="{BB962C8B-B14F-4D97-AF65-F5344CB8AC3E}">
        <p14:creationId xmlns:p14="http://schemas.microsoft.com/office/powerpoint/2010/main" val="11398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</a:t>
            </a:r>
            <a:r>
              <a:rPr lang="es-MX" sz="2000" dirty="0" err="1">
                <a:solidFill>
                  <a:srgbClr val="212738"/>
                </a:solidFill>
              </a:rPr>
              <a:t>to</a:t>
            </a:r>
            <a:r>
              <a:rPr lang="es-MX" sz="2000" dirty="0">
                <a:solidFill>
                  <a:srgbClr val="212738"/>
                </a:solidFill>
              </a:rPr>
              <a:t>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</a:t>
            </a:r>
            <a:r>
              <a:rPr lang="es-MX" sz="2000" dirty="0" err="1">
                <a:solidFill>
                  <a:srgbClr val="212738"/>
                </a:solidFill>
              </a:rPr>
              <a:t>to</a:t>
            </a:r>
            <a:r>
              <a:rPr lang="es-MX" sz="2000" dirty="0">
                <a:solidFill>
                  <a:srgbClr val="212738"/>
                </a:solidFill>
              </a:rPr>
              <a:t>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</a:t>
            </a:r>
            <a:r>
              <a:rPr lang="es-MX" sz="2000" dirty="0" err="1">
                <a:solidFill>
                  <a:srgbClr val="212738"/>
                </a:solidFill>
              </a:rPr>
              <a:t>to</a:t>
            </a:r>
            <a:r>
              <a:rPr lang="es-MX" sz="2000" dirty="0">
                <a:solidFill>
                  <a:srgbClr val="212738"/>
                </a:solidFill>
              </a:rPr>
              <a:t>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</a:t>
            </a:r>
            <a:r>
              <a:rPr lang="es-MX" sz="2000" dirty="0" err="1">
                <a:solidFill>
                  <a:srgbClr val="212738"/>
                </a:solidFill>
              </a:rPr>
              <a:t>to</a:t>
            </a:r>
            <a:r>
              <a:rPr lang="es-MX" sz="2000" dirty="0">
                <a:solidFill>
                  <a:srgbClr val="212738"/>
                </a:solidFill>
              </a:rPr>
              <a:t> 3.0V</a:t>
            </a:r>
            <a:endParaRPr lang="en-US" sz="2000" dirty="0">
              <a:solidFill>
                <a:srgbClr val="212738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2FD2A3-2AC0-4DF7-A0A9-09471A76806F}"/>
              </a:ext>
            </a:extLst>
          </p:cNvPr>
          <p:cNvGrpSpPr/>
          <p:nvPr/>
        </p:nvGrpSpPr>
        <p:grpSpPr>
          <a:xfrm rot="15759390">
            <a:off x="2529351" y="5482672"/>
            <a:ext cx="1120589" cy="1143637"/>
            <a:chOff x="7490012" y="26670"/>
            <a:chExt cx="1120589" cy="1143637"/>
          </a:xfrm>
        </p:grpSpPr>
        <p:pic>
          <p:nvPicPr>
            <p:cNvPr id="37" name="Graphic 36" descr="Magnet">
              <a:extLst>
                <a:ext uri="{FF2B5EF4-FFF2-40B4-BE49-F238E27FC236}">
                  <a16:creationId xmlns:a16="http://schemas.microsoft.com/office/drawing/2014/main" id="{057F37BD-F665-42B5-88B9-FE212FEC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162927B-8339-4594-92ED-A9DC5B6BCE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BF6A99D-CDF9-40CE-80F9-D873DC34CE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611E395-D601-401D-B416-AD62287C98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E69F1-0AC0-4924-9CC0-AD3EF144273E}"/>
              </a:ext>
            </a:extLst>
          </p:cNvPr>
          <p:cNvSpPr/>
          <p:nvPr/>
        </p:nvSpPr>
        <p:spPr>
          <a:xfrm>
            <a:off x="3019599" y="4114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2.26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22AA40-27BB-46DC-8E9B-86C6843A4890}"/>
              </a:ext>
            </a:extLst>
          </p:cNvPr>
          <p:cNvGrpSpPr/>
          <p:nvPr/>
        </p:nvGrpSpPr>
        <p:grpSpPr>
          <a:xfrm>
            <a:off x="9296991" y="4315877"/>
            <a:ext cx="913217" cy="1002373"/>
            <a:chOff x="9754783" y="6160427"/>
            <a:chExt cx="913217" cy="10023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48B03-F36C-4291-A5EA-091F3B911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6440" y="6160427"/>
              <a:ext cx="891560" cy="10023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5BD0BD-E0BB-4ED0-8308-206917A6D22C}"/>
                </a:ext>
              </a:extLst>
            </p:cNvPr>
            <p:cNvCxnSpPr>
              <a:cxnSpLocks/>
            </p:cNvCxnSpPr>
            <p:nvPr/>
          </p:nvCxnSpPr>
          <p:spPr>
            <a:xfrm>
              <a:off x="9754783" y="6160427"/>
              <a:ext cx="913217" cy="9261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A9A3E8-FA34-47FB-9A96-D270C23F7766}"/>
              </a:ext>
            </a:extLst>
          </p:cNvPr>
          <p:cNvSpPr txBox="1"/>
          <p:nvPr/>
        </p:nvSpPr>
        <p:spPr>
          <a:xfrm>
            <a:off x="4018523" y="5569187"/>
            <a:ext cx="8071932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small interference on the data array impacts the contents of the registers. The more ranges there are, the higher risk of data corruption.</a:t>
            </a:r>
          </a:p>
        </p:txBody>
      </p:sp>
    </p:spTree>
    <p:extLst>
      <p:ext uri="{BB962C8B-B14F-4D97-AF65-F5344CB8AC3E}">
        <p14:creationId xmlns:p14="http://schemas.microsoft.com/office/powerpoint/2010/main" val="24124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 y Bytes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Byte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A </a:t>
            </a:r>
            <a:r>
              <a:rPr lang="es-MX" dirty="0" err="1"/>
              <a:t>group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8 bits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known</a:t>
            </a:r>
            <a:r>
              <a:rPr lang="es-MX" dirty="0"/>
              <a:t> as a </a:t>
            </a:r>
            <a:r>
              <a:rPr lang="es-MX" b="1" dirty="0">
                <a:solidFill>
                  <a:srgbClr val="F55D3E"/>
                </a:solidFill>
              </a:rPr>
              <a:t>byte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 single bit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Internet </a:t>
            </a:r>
            <a:r>
              <a:rPr lang="es-MX" dirty="0" err="1"/>
              <a:t>Speed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err="1"/>
              <a:t>How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data </a:t>
            </a:r>
            <a:r>
              <a:rPr lang="es-MX" dirty="0" err="1"/>
              <a:t>bandwidth</a:t>
            </a:r>
            <a:r>
              <a:rPr lang="es-MX" dirty="0"/>
              <a:t> </a:t>
            </a:r>
            <a:r>
              <a:rPr lang="es-MX" dirty="0" err="1"/>
              <a:t>measured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</a:t>
            </a:r>
            <a:r>
              <a:rPr lang="es-MX" dirty="0" err="1"/>
              <a:t>your</a:t>
            </a:r>
            <a:r>
              <a:rPr lang="es-MX" dirty="0"/>
              <a:t> ISP?</a:t>
            </a:r>
          </a:p>
          <a:p>
            <a:pPr marL="0" indent="0">
              <a:buNone/>
            </a:pPr>
            <a:r>
              <a:rPr lang="es-MX" dirty="0"/>
              <a:t>(Internet </a:t>
            </a:r>
            <a:r>
              <a:rPr lang="es-MX" dirty="0" err="1"/>
              <a:t>Service</a:t>
            </a:r>
            <a:r>
              <a:rPr lang="es-MX" dirty="0"/>
              <a:t> </a:t>
            </a:r>
            <a:r>
              <a:rPr lang="es-MX" dirty="0" err="1"/>
              <a:t>Provider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4724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50 Megabits per </a:t>
            </a:r>
            <a:r>
              <a:rPr lang="es-MX" sz="3200" dirty="0" err="1"/>
              <a:t>second</a:t>
            </a:r>
            <a:endParaRPr lang="es-MX" sz="3200" dirty="0"/>
          </a:p>
          <a:p>
            <a:pPr algn="ctr"/>
            <a:endParaRPr lang="es-MX" sz="3200" dirty="0"/>
          </a:p>
          <a:p>
            <a:pPr algn="ctr"/>
            <a:endParaRPr lang="es-MX" sz="3200" dirty="0"/>
          </a:p>
          <a:p>
            <a:pPr algn="ctr"/>
            <a:r>
              <a:rPr lang="es-MX" sz="3200" dirty="0"/>
              <a:t>Divide </a:t>
            </a:r>
            <a:r>
              <a:rPr lang="es-MX" sz="3200" dirty="0" err="1"/>
              <a:t>by</a:t>
            </a:r>
            <a:r>
              <a:rPr lang="es-MX" sz="3200" dirty="0"/>
              <a:t> 8</a:t>
            </a:r>
          </a:p>
          <a:p>
            <a:pPr algn="ctr"/>
            <a:endParaRPr lang="es-MX" sz="3200" dirty="0"/>
          </a:p>
          <a:p>
            <a:pPr algn="ctr"/>
            <a:endParaRPr lang="es-MX" sz="3200" dirty="0"/>
          </a:p>
          <a:p>
            <a:pPr algn="ctr"/>
            <a:r>
              <a:rPr lang="es-MX" sz="3200" dirty="0"/>
              <a:t>6.25 Megabytes per </a:t>
            </a:r>
            <a:r>
              <a:rPr lang="es-MX" sz="3200" dirty="0" err="1"/>
              <a:t>second</a:t>
            </a:r>
            <a:endParaRPr lang="es-MX" sz="3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JEDEC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IEC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difference in this systems is if they measure data using powers of 10, or powers of 2</a:t>
            </a: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/>
              <a:t>Metric</a:t>
            </a:r>
            <a:r>
              <a:rPr lang="es-MX" dirty="0"/>
              <a:t> </a:t>
            </a:r>
            <a:r>
              <a:rPr lang="es-MX" dirty="0" err="1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language</a:t>
            </a:r>
            <a:r>
              <a:rPr lang="es-MX" dirty="0"/>
              <a:t> do </a:t>
            </a:r>
            <a:r>
              <a:rPr lang="es-MX" dirty="0" err="1"/>
              <a:t>computers</a:t>
            </a:r>
            <a:r>
              <a:rPr lang="es-MX" dirty="0"/>
              <a:t> </a:t>
            </a:r>
            <a:r>
              <a:rPr lang="es-MX" dirty="0" err="1"/>
              <a:t>think</a:t>
            </a:r>
            <a:r>
              <a:rPr lang="es-MX" dirty="0"/>
              <a:t> 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/>
              <a:t>Binary</a:t>
            </a:r>
            <a:r>
              <a:rPr lang="es-MX" dirty="0"/>
              <a:t> </a:t>
            </a:r>
            <a:r>
              <a:rPr lang="es-MX" dirty="0" err="1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00CD3-A41D-4A3D-A9C8-BAF1EC91A8E9}"/>
              </a:ext>
            </a:extLst>
          </p:cNvPr>
          <p:cNvSpPr txBox="1"/>
          <p:nvPr/>
        </p:nvSpPr>
        <p:spPr>
          <a:xfrm>
            <a:off x="3469058" y="447748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Mac OS uses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metric</a:t>
            </a:r>
            <a:r>
              <a:rPr lang="es-MX" dirty="0"/>
              <a:t> </a:t>
            </a:r>
            <a:r>
              <a:rPr lang="es-MX" dirty="0" err="1"/>
              <a:t>system</a:t>
            </a:r>
            <a:r>
              <a:rPr lang="es-MX" dirty="0"/>
              <a:t> (</a:t>
            </a:r>
            <a:r>
              <a:rPr lang="es-MX" dirty="0" err="1"/>
              <a:t>powers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10)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measure</a:t>
            </a:r>
            <a:r>
              <a:rPr lang="es-MX" dirty="0"/>
              <a:t> file </a:t>
            </a:r>
            <a:r>
              <a:rPr lang="es-MX" dirty="0" err="1"/>
              <a:t>sizes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6D3B8-CF66-4325-B343-1D69990712BB}"/>
              </a:ext>
            </a:extLst>
          </p:cNvPr>
          <p:cNvSpPr txBox="1"/>
          <p:nvPr/>
        </p:nvSpPr>
        <p:spPr>
          <a:xfrm>
            <a:off x="3454792" y="5155730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Windows uses JEDEC </a:t>
            </a:r>
            <a:r>
              <a:rPr lang="es-MX" dirty="0" err="1"/>
              <a:t>binary</a:t>
            </a:r>
            <a:r>
              <a:rPr lang="es-MX" dirty="0"/>
              <a:t> </a:t>
            </a:r>
            <a:r>
              <a:rPr lang="es-MX" dirty="0" err="1"/>
              <a:t>system</a:t>
            </a:r>
            <a:r>
              <a:rPr lang="es-MX" dirty="0"/>
              <a:t> (</a:t>
            </a:r>
            <a:r>
              <a:rPr lang="es-MX" dirty="0" err="1"/>
              <a:t>powers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2)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measure</a:t>
            </a:r>
            <a:r>
              <a:rPr lang="es-MX" dirty="0"/>
              <a:t> file </a:t>
            </a:r>
            <a:r>
              <a:rPr lang="es-MX" dirty="0" err="1"/>
              <a:t>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85800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 err="1"/>
              <a:t>Characters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Characters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Computers use </a:t>
            </a:r>
            <a:r>
              <a:rPr lang="en-US" b="1" dirty="0">
                <a:solidFill>
                  <a:schemeClr val="bg2"/>
                </a:solidFill>
              </a:rPr>
              <a:t>character sets</a:t>
            </a:r>
            <a:r>
              <a:rPr lang="en-US" dirty="0"/>
              <a:t> to transmit, store, and process information. Each symbol within a character set is denominated a </a:t>
            </a:r>
            <a:r>
              <a:rPr lang="en-US" b="1" dirty="0">
                <a:solidFill>
                  <a:srgbClr val="F55D3E"/>
                </a:solidFill>
              </a:rPr>
              <a:t>character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character represents something different: </a:t>
            </a:r>
          </a:p>
          <a:p>
            <a:r>
              <a:rPr lang="en-US" dirty="0"/>
              <a:t>Sound</a:t>
            </a:r>
          </a:p>
          <a:p>
            <a:r>
              <a:rPr lang="en-US" dirty="0"/>
              <a:t>Pause</a:t>
            </a:r>
          </a:p>
          <a:p>
            <a:r>
              <a:rPr lang="en-US" dirty="0"/>
              <a:t>Number</a:t>
            </a:r>
          </a:p>
          <a:p>
            <a:r>
              <a:rPr lang="en-US" dirty="0"/>
              <a:t>Feeling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Characters</a:t>
            </a:r>
            <a:endParaRPr lang="en-US" dirty="0"/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6F39879-38A6-62A8-4450-6F34FBDDE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49728"/>
            <a:ext cx="7587343" cy="5711550"/>
          </a:xfrm>
        </p:spPr>
      </p:pic>
    </p:spTree>
    <p:extLst>
      <p:ext uri="{BB962C8B-B14F-4D97-AF65-F5344CB8AC3E}">
        <p14:creationId xmlns:p14="http://schemas.microsoft.com/office/powerpoint/2010/main" val="413899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Alphabetic</a:t>
            </a:r>
            <a:r>
              <a:rPr lang="es-MX" dirty="0"/>
              <a:t> </a:t>
            </a:r>
            <a:r>
              <a:rPr lang="es-MX" dirty="0" err="1"/>
              <a:t>Characters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Represents all 26 letters of the English alphabet, in upper and lower case.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BE93FB-ED69-428B-8A54-51D0B69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8537"/>
            <a:ext cx="5972199" cy="41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Numeric</a:t>
            </a:r>
            <a:r>
              <a:rPr lang="es-MX" dirty="0"/>
              <a:t> </a:t>
            </a:r>
            <a:r>
              <a:rPr lang="es-MX" dirty="0" err="1"/>
              <a:t>Characters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Represents numbers using the decimal base. From “0” to “9”.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9E987D-703C-C295-3ABA-191CB5A8430F}"/>
              </a:ext>
            </a:extLst>
          </p:cNvPr>
          <p:cNvGrpSpPr/>
          <p:nvPr/>
        </p:nvGrpSpPr>
        <p:grpSpPr>
          <a:xfrm>
            <a:off x="2209800" y="2209800"/>
            <a:ext cx="6990767" cy="3970792"/>
            <a:chOff x="794657" y="2255836"/>
            <a:chExt cx="6990767" cy="3970792"/>
          </a:xfrm>
        </p:grpSpPr>
        <p:pic>
          <p:nvPicPr>
            <p:cNvPr id="4" name="Picture 3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37C98B21-74B9-EA41-5E40-5BA292F53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03" t="49874"/>
            <a:stretch/>
          </p:blipFill>
          <p:spPr>
            <a:xfrm>
              <a:off x="816428" y="2255836"/>
              <a:ext cx="1245248" cy="1986189"/>
            </a:xfrm>
            <a:prstGeom prst="rect">
              <a:avLst/>
            </a:prstGeom>
          </p:spPr>
        </p:pic>
        <p:pic>
          <p:nvPicPr>
            <p:cNvPr id="5" name="Picture 4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96087E9C-8C96-0AEA-F934-F9DACFABD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54" r="32488"/>
            <a:stretch/>
          </p:blipFill>
          <p:spPr>
            <a:xfrm>
              <a:off x="2223990" y="4093028"/>
              <a:ext cx="4750448" cy="2133600"/>
            </a:xfrm>
            <a:prstGeom prst="rect">
              <a:avLst/>
            </a:prstGeom>
          </p:spPr>
        </p:pic>
        <p:pic>
          <p:nvPicPr>
            <p:cNvPr id="9" name="Picture 8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9FFD40DF-9F7E-7699-3A0E-6544A2AE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6" b="55495"/>
            <a:stretch/>
          </p:blipFill>
          <p:spPr>
            <a:xfrm>
              <a:off x="794657" y="4093028"/>
              <a:ext cx="1169048" cy="1763486"/>
            </a:xfrm>
            <a:prstGeom prst="rect">
              <a:avLst/>
            </a:prstGeom>
          </p:spPr>
        </p:pic>
        <p:pic>
          <p:nvPicPr>
            <p:cNvPr id="10" name="Picture 9" descr="A picture containing box, drawing&#10;&#10;Description automatically generated">
              <a:extLst>
                <a:ext uri="{FF2B5EF4-FFF2-40B4-BE49-F238E27FC236}">
                  <a16:creationId xmlns:a16="http://schemas.microsoft.com/office/drawing/2014/main" id="{B5A7F43E-C8E3-F91D-6C50-2BA8CBF96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63" b="53634"/>
            <a:stretch/>
          </p:blipFill>
          <p:spPr>
            <a:xfrm>
              <a:off x="2146624" y="2255836"/>
              <a:ext cx="5638800" cy="1837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Special</a:t>
            </a:r>
            <a:r>
              <a:rPr lang="es-MX" dirty="0"/>
              <a:t> </a:t>
            </a:r>
            <a:r>
              <a:rPr lang="es-MX" dirty="0" err="1"/>
              <a:t>Characters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Special characters from other languages (i.e., Spanish, French, German). They also include characters that transmit emphasis, questions, enumerations, among others.</a:t>
            </a:r>
          </a:p>
          <a:p>
            <a:r>
              <a:rPr lang="en-US" dirty="0"/>
              <a:t>SPACE</a:t>
            </a:r>
          </a:p>
          <a:p>
            <a:r>
              <a:rPr lang="en-US" dirty="0"/>
              <a:t>() {} [] &lt; &gt;</a:t>
            </a:r>
          </a:p>
          <a:p>
            <a:r>
              <a:rPr lang="en-US" dirty="0"/>
              <a:t>@</a:t>
            </a:r>
          </a:p>
          <a:p>
            <a:r>
              <a:rPr lang="en-US" dirty="0"/>
              <a:t>¡ ! ¿ ?</a:t>
            </a:r>
          </a:p>
          <a:p>
            <a:r>
              <a:rPr lang="en-US" dirty="0"/>
              <a:t>, . ;</a:t>
            </a:r>
          </a:p>
          <a:p>
            <a:r>
              <a:rPr lang="en-US" dirty="0"/>
              <a:t>= + - / * %</a:t>
            </a:r>
          </a:p>
          <a:p>
            <a:r>
              <a:rPr lang="en-US" dirty="0"/>
              <a:t>Ñ ß á ë î</a:t>
            </a:r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Control </a:t>
            </a:r>
            <a:r>
              <a:rPr lang="es-MX" dirty="0" err="1"/>
              <a:t>Characters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Characters with no graphic representation serve as control characters to indicate tabs, line feeds, segments, etc.</a:t>
            </a:r>
          </a:p>
          <a:p>
            <a:r>
              <a:rPr lang="en-US" dirty="0"/>
              <a:t>TAB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BELL</a:t>
            </a:r>
          </a:p>
          <a:p>
            <a:r>
              <a:rPr lang="en-US" dirty="0"/>
              <a:t>Backspace</a:t>
            </a:r>
          </a:p>
          <a:p>
            <a:r>
              <a:rPr lang="en-US" dirty="0"/>
              <a:t>Line Feed</a:t>
            </a:r>
          </a:p>
          <a:p>
            <a:r>
              <a:rPr lang="en-US" dirty="0"/>
              <a:t>Carriage Return</a:t>
            </a:r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 err="1">
                <a:solidFill>
                  <a:srgbClr val="FFFFFF"/>
                </a:solidFill>
              </a:rPr>
              <a:t>To</a:t>
            </a:r>
            <a:r>
              <a:rPr lang="es-MX" sz="2800" dirty="0">
                <a:solidFill>
                  <a:srgbClr val="FFFFFF"/>
                </a:solidFill>
              </a:rPr>
              <a:t> </a:t>
            </a:r>
            <a:r>
              <a:rPr lang="es-MX" sz="2800" dirty="0" err="1">
                <a:solidFill>
                  <a:srgbClr val="FFFFFF"/>
                </a:solidFill>
              </a:rPr>
              <a:t>interpret</a:t>
            </a:r>
            <a:r>
              <a:rPr lang="es-MX" sz="2800" dirty="0">
                <a:solidFill>
                  <a:srgbClr val="FFFFFF"/>
                </a:solidFill>
              </a:rPr>
              <a:t> </a:t>
            </a:r>
            <a:r>
              <a:rPr lang="es-MX" sz="2800" dirty="0" err="1">
                <a:solidFill>
                  <a:srgbClr val="FFFFFF"/>
                </a:solidFill>
              </a:rPr>
              <a:t>information</a:t>
            </a:r>
            <a:r>
              <a:rPr lang="es-MX" sz="2800" dirty="0">
                <a:solidFill>
                  <a:srgbClr val="FFFFFF"/>
                </a:solidFill>
              </a:rPr>
              <a:t>, </a:t>
            </a:r>
            <a:r>
              <a:rPr lang="es-MX" sz="2800" dirty="0" err="1">
                <a:solidFill>
                  <a:srgbClr val="FFFFFF"/>
                </a:solidFill>
              </a:rPr>
              <a:t>computers</a:t>
            </a:r>
            <a:r>
              <a:rPr lang="es-MX" sz="2800" dirty="0">
                <a:solidFill>
                  <a:srgbClr val="FFFFFF"/>
                </a:solidFill>
              </a:rPr>
              <a:t> use </a:t>
            </a:r>
            <a:r>
              <a:rPr lang="es-MX" sz="2800" b="1" dirty="0" err="1">
                <a:solidFill>
                  <a:srgbClr val="FFFFFF"/>
                </a:solidFill>
              </a:rPr>
              <a:t>binary</a:t>
            </a:r>
            <a:r>
              <a:rPr lang="es-MX" sz="2800" b="1" dirty="0">
                <a:solidFill>
                  <a:srgbClr val="FFFFFF"/>
                </a:solidFill>
              </a:rPr>
              <a:t> </a:t>
            </a:r>
            <a:r>
              <a:rPr lang="es-MX" sz="2800" b="1" dirty="0" err="1">
                <a:solidFill>
                  <a:srgbClr val="FFFFFF"/>
                </a:solidFill>
              </a:rPr>
              <a:t>language</a:t>
            </a:r>
            <a:r>
              <a:rPr lang="es-MX" sz="2800" b="1" dirty="0">
                <a:solidFill>
                  <a:srgbClr val="FFFFFF"/>
                </a:solidFill>
              </a:rPr>
              <a:t> </a:t>
            </a:r>
            <a:r>
              <a:rPr lang="es-MX" sz="2800" dirty="0" err="1">
                <a:solidFill>
                  <a:srgbClr val="FFFFFF"/>
                </a:solidFill>
              </a:rPr>
              <a:t>based</a:t>
            </a:r>
            <a:r>
              <a:rPr lang="es-MX" sz="2800" dirty="0">
                <a:solidFill>
                  <a:srgbClr val="FFFFFF"/>
                </a:solidFill>
              </a:rPr>
              <a:t> in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® ₿ ℗ ☺</a:t>
            </a:r>
          </a:p>
          <a:p>
            <a:r>
              <a:rPr lang="ja-JP" altLang="en-US" dirty="0"/>
              <a:t>→㱺☞⇏➴⤱☃★</a:t>
            </a:r>
            <a:endParaRPr lang="es-MX" altLang="ja-JP" dirty="0"/>
          </a:p>
          <a:p>
            <a:r>
              <a:rPr lang="en-US" dirty="0"/>
              <a:t>Emojis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6A79-9F7F-447A-809B-9DAD2644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00400"/>
            <a:ext cx="3898238" cy="28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 dirty="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In Windows, </a:t>
            </a:r>
            <a:r>
              <a:rPr lang="es-ES" dirty="0" err="1"/>
              <a:t>you</a:t>
            </a:r>
            <a:r>
              <a:rPr lang="es-ES" dirty="0"/>
              <a:t> can open </a:t>
            </a:r>
            <a:r>
              <a:rPr lang="es-ES" dirty="0" err="1"/>
              <a:t>Character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view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characters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Decimal </a:t>
            </a:r>
            <a:r>
              <a:rPr lang="es-MX" dirty="0" err="1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Decimal </a:t>
            </a:r>
            <a:r>
              <a:rPr lang="es-MX" dirty="0" err="1"/>
              <a:t>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Para representar números, las personas utilizamos el sistema decimal.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Esto significa que cada posición de un número puede representar </a:t>
            </a:r>
            <a:r>
              <a:rPr lang="es-MX" b="1" dirty="0">
                <a:solidFill>
                  <a:srgbClr val="F55D3E"/>
                </a:solidFill>
              </a:rPr>
              <a:t>10 posibles valores distintos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093F-B37E-44AA-8BB8-15136444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50941" r="1313" b="1235"/>
          <a:stretch/>
        </p:blipFill>
        <p:spPr>
          <a:xfrm>
            <a:off x="7467602" y="3941461"/>
            <a:ext cx="3276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A61E4-9A25-4633-97C0-A3EA6282E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943" r="1313" b="51232"/>
          <a:stretch/>
        </p:blipFill>
        <p:spPr>
          <a:xfrm>
            <a:off x="1447800" y="3941461"/>
            <a:ext cx="3276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Decimal </a:t>
            </a:r>
            <a:r>
              <a:rPr lang="es-MX" dirty="0" err="1"/>
              <a:t>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un sistema con base 10, podemos especificar el subíndice 10.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257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609600" y="609600"/>
            <a:ext cx="11277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con el primer valor de la escala decimal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9	</a:t>
            </a:r>
            <a:r>
              <a:rPr lang="en-US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n-US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Llegamos</a:t>
            </a:r>
            <a:r>
              <a:rPr lang="en-US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al mayor valor de la </a:t>
            </a:r>
            <a:r>
              <a:rPr lang="en-US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escala</a:t>
            </a:r>
            <a:r>
              <a:rPr lang="en-US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decimal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10	</a:t>
            </a:r>
            <a:r>
              <a:rPr lang="en-US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Incrementamos</a:t>
            </a:r>
            <a:r>
              <a:rPr lang="en-US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los </a:t>
            </a:r>
            <a:r>
              <a:rPr lang="en-US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dígitos</a:t>
            </a:r>
            <a:r>
              <a:rPr lang="es-MX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y volvemos a empezar con el primer valor de la escala decimal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Binary</a:t>
            </a:r>
            <a:r>
              <a:rPr lang="es-MX" dirty="0"/>
              <a:t> </a:t>
            </a:r>
            <a:r>
              <a:rPr lang="es-MX" dirty="0" err="1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0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Binary</a:t>
            </a:r>
            <a:r>
              <a:rPr lang="es-MX" dirty="0"/>
              <a:t> </a:t>
            </a:r>
            <a:r>
              <a:rPr lang="es-MX" dirty="0" err="1"/>
              <a:t>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Computers represent information using the binary system. Binary has a base of 2, which means each digit can represent </a:t>
            </a:r>
            <a:r>
              <a:rPr lang="en-US" b="1" dirty="0">
                <a:solidFill>
                  <a:srgbClr val="F55D3E"/>
                </a:solidFill>
              </a:rPr>
              <a:t>two possible values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3CBAB3-897B-B289-6C7A-CA7EC0370734}"/>
              </a:ext>
            </a:extLst>
          </p:cNvPr>
          <p:cNvGrpSpPr/>
          <p:nvPr/>
        </p:nvGrpSpPr>
        <p:grpSpPr>
          <a:xfrm>
            <a:off x="1524000" y="3429000"/>
            <a:ext cx="3429001" cy="1871312"/>
            <a:chOff x="1524000" y="3429000"/>
            <a:chExt cx="3429001" cy="18713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BB3FE8-CDE3-C9F1-69B3-3E4239929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9" t="2787" r="1925" b="50444"/>
            <a:stretch/>
          </p:blipFill>
          <p:spPr>
            <a:xfrm>
              <a:off x="1524000" y="3429000"/>
              <a:ext cx="3429001" cy="187131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ADC7CC-D899-009F-7282-8E7DFD5DAA7E}"/>
                </a:ext>
              </a:extLst>
            </p:cNvPr>
            <p:cNvSpPr/>
            <p:nvPr/>
          </p:nvSpPr>
          <p:spPr>
            <a:xfrm>
              <a:off x="2133600" y="3581400"/>
              <a:ext cx="2057400" cy="304800"/>
            </a:xfrm>
            <a:prstGeom prst="rect">
              <a:avLst/>
            </a:prstGeom>
            <a:solidFill>
              <a:srgbClr val="D95821"/>
            </a:solidFill>
            <a:ln>
              <a:solidFill>
                <a:srgbClr val="D95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Smallest number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8FC2B7-B008-79B9-5086-F44D824DF888}"/>
              </a:ext>
            </a:extLst>
          </p:cNvPr>
          <p:cNvGrpSpPr/>
          <p:nvPr/>
        </p:nvGrpSpPr>
        <p:grpSpPr>
          <a:xfrm>
            <a:off x="7239000" y="3445043"/>
            <a:ext cx="3429000" cy="1828800"/>
            <a:chOff x="7239000" y="3445043"/>
            <a:chExt cx="3429000" cy="1828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D2271-4387-B3E8-8415-729829CBB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5" t="51461" r="2819" b="2831"/>
            <a:stretch/>
          </p:blipFill>
          <p:spPr>
            <a:xfrm>
              <a:off x="7239000" y="3445043"/>
              <a:ext cx="3429000" cy="18288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29CE4-42EE-89A4-158F-5C9804E7CC50}"/>
                </a:ext>
              </a:extLst>
            </p:cNvPr>
            <p:cNvSpPr/>
            <p:nvPr/>
          </p:nvSpPr>
          <p:spPr>
            <a:xfrm>
              <a:off x="7924800" y="3581400"/>
              <a:ext cx="2057400" cy="304800"/>
            </a:xfrm>
            <a:prstGeom prst="rect">
              <a:avLst/>
            </a:prstGeom>
            <a:solidFill>
              <a:srgbClr val="809235"/>
            </a:solidFill>
            <a:ln>
              <a:solidFill>
                <a:srgbClr val="809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Largest number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27920-CF51-E672-3147-AB04E7EF0BBC}"/>
              </a:ext>
            </a:extLst>
          </p:cNvPr>
          <p:cNvSpPr/>
          <p:nvPr/>
        </p:nvSpPr>
        <p:spPr>
          <a:xfrm>
            <a:off x="8610600" y="4495800"/>
            <a:ext cx="685800" cy="533400"/>
          </a:xfrm>
          <a:prstGeom prst="rect">
            <a:avLst/>
          </a:prstGeom>
          <a:solidFill>
            <a:srgbClr val="8EA33B"/>
          </a:solidFill>
          <a:ln>
            <a:solidFill>
              <a:srgbClr val="8EA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3191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Binary</a:t>
            </a:r>
            <a:r>
              <a:rPr lang="es-MX" dirty="0"/>
              <a:t> </a:t>
            </a:r>
            <a:r>
              <a:rPr lang="es-MX" dirty="0" err="1"/>
              <a:t>System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indicate we are using binary, we specify the base 2 as a subscript.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1010010101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11111111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1010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4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457200" y="289679"/>
            <a:ext cx="11277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     0</a:t>
            </a:r>
            <a:r>
              <a:rPr lang="en-US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Start with one digit, with the smallest value in binary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     1	</a:t>
            </a:r>
            <a:r>
              <a:rPr lang="en-US" sz="20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Largest binary number using one digit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   10	</a:t>
            </a:r>
            <a:r>
              <a:rPr lang="en-US" sz="20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Increase total number of digits to two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   11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 100	</a:t>
            </a:r>
            <a:r>
              <a:rPr lang="en-US" sz="20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Increment total number of digits to three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 101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 110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 111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1000	</a:t>
            </a:r>
            <a:r>
              <a:rPr lang="en-US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Increment total number of digits to four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1001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1010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1011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1100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1101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1110</a:t>
            </a: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1111</a:t>
            </a: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 err="1"/>
              <a:t>Binary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Decimal </a:t>
            </a:r>
            <a:r>
              <a:rPr lang="es-MX" dirty="0" err="1"/>
              <a:t>Conversions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8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B237D-1518-4677-826A-EB77FE662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11"/>
          <a:stretch/>
        </p:blipFill>
        <p:spPr>
          <a:xfrm>
            <a:off x="0" y="0"/>
            <a:ext cx="121920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4A6BD-D4BC-4473-A26E-6106C9068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4" r="72500" b="34445"/>
          <a:stretch/>
        </p:blipFill>
        <p:spPr>
          <a:xfrm>
            <a:off x="0" y="5181600"/>
            <a:ext cx="33528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B1FEC-3754-4425-8CAD-CFF23D45B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5" b="25556"/>
          <a:stretch/>
        </p:blipFill>
        <p:spPr>
          <a:xfrm>
            <a:off x="0" y="5638800"/>
            <a:ext cx="12192000" cy="6096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9E35E33-BFF2-4D4F-A9E0-569C81D3FDE2}"/>
              </a:ext>
            </a:extLst>
          </p:cNvPr>
          <p:cNvGrpSpPr/>
          <p:nvPr/>
        </p:nvGrpSpPr>
        <p:grpSpPr>
          <a:xfrm>
            <a:off x="4495800" y="3505200"/>
            <a:ext cx="3200400" cy="914400"/>
            <a:chOff x="7924800" y="1676400"/>
            <a:chExt cx="3200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8A735F-A300-43C0-87A2-5A84EB00EA3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D9667-5DE0-4061-BE5E-5AE5297E9F7F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F63B12-55C3-438D-A226-67EAF433CA03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EA6201-F655-480B-9DC7-368BD2B16830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57463A-06F9-42D1-BF39-141CC18E93CF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F944A9-878A-428B-AAC8-9AF316735488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576F6-86FD-4A2C-8E8E-89B14E553EE7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675A25-AB52-4522-8B22-8A84CE0956B7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4539C8-6E33-40D5-8647-A71B0E226D9F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A578C0-0236-47CE-A428-923A06649667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0EC3DD-29AC-401D-A18C-70C425AF1A32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D30789-72A6-4E04-B36D-B03574B85D32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F4630A-4560-4746-B5AE-84CCD51C9336}"/>
              </a:ext>
            </a:extLst>
          </p:cNvPr>
          <p:cNvSpPr txBox="1"/>
          <p:nvPr/>
        </p:nvSpPr>
        <p:spPr>
          <a:xfrm>
            <a:off x="3505200" y="3559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dígitos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013DC2-6149-44A8-B24F-5588DA9D9EB7}"/>
              </a:ext>
            </a:extLst>
          </p:cNvPr>
          <p:cNvSpPr txBox="1"/>
          <p:nvPr/>
        </p:nvSpPr>
        <p:spPr>
          <a:xfrm>
            <a:off x="3124200" y="40063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posiciones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643FD0-FBCC-4EB4-B7E6-410746744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11" b="45478"/>
          <a:stretch/>
        </p:blipFill>
        <p:spPr>
          <a:xfrm>
            <a:off x="0" y="2514600"/>
            <a:ext cx="12192000" cy="9197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DE6987-0A2D-45C5-A34D-4FDCB74D6078}"/>
              </a:ext>
            </a:extLst>
          </p:cNvPr>
          <p:cNvSpPr txBox="1"/>
          <p:nvPr/>
        </p:nvSpPr>
        <p:spPr>
          <a:xfrm>
            <a:off x="1295400" y="4495800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rgbClr val="E71E61"/>
                </a:solidFill>
              </a:rPr>
              <a:t>3. Sumamos la multiplicación de cada dígito binario y la base (2) elevada a la posición.</a:t>
            </a:r>
            <a:endParaRPr lang="en-US" sz="2200" dirty="0">
              <a:solidFill>
                <a:srgbClr val="E71E6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0EB63-1AA6-4299-AE99-42E4F3DF41CA}"/>
              </a:ext>
            </a:extLst>
          </p:cNvPr>
          <p:cNvCxnSpPr>
            <a:cxnSpLocks/>
          </p:cNvCxnSpPr>
          <p:nvPr/>
        </p:nvCxnSpPr>
        <p:spPr>
          <a:xfrm>
            <a:off x="7391400" y="3124200"/>
            <a:ext cx="0" cy="3048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550A478-58D6-41EE-BA74-6027636B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5" t="54444" b="37670"/>
          <a:stretch/>
        </p:blipFill>
        <p:spPr>
          <a:xfrm>
            <a:off x="9525000" y="5181600"/>
            <a:ext cx="2667000" cy="540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A475EE-F206-40D3-8000-0128A815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4444" r="21875" b="38889"/>
          <a:stretch/>
        </p:blipFill>
        <p:spPr>
          <a:xfrm>
            <a:off x="8229600" y="5181600"/>
            <a:ext cx="12954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2054F4-83BD-45BC-92FD-E1C5BFCCF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6" t="54444" r="32499" b="37670"/>
          <a:stretch/>
        </p:blipFill>
        <p:spPr>
          <a:xfrm>
            <a:off x="6934200" y="5181600"/>
            <a:ext cx="1295400" cy="5408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85E776-3EE7-473F-A488-D57C41B38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0" t="54444" r="43125" b="38889"/>
          <a:stretch/>
        </p:blipFill>
        <p:spPr>
          <a:xfrm>
            <a:off x="5638800" y="5181600"/>
            <a:ext cx="12954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624057-2104-45C3-AD5D-32D7AEADF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t="54444" r="53749" b="37670"/>
          <a:stretch/>
        </p:blipFill>
        <p:spPr>
          <a:xfrm>
            <a:off x="4343400" y="5181600"/>
            <a:ext cx="1295400" cy="5408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5C48FC-612D-4726-AC41-D476B7179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t="54444" r="64373" b="37670"/>
          <a:stretch/>
        </p:blipFill>
        <p:spPr>
          <a:xfrm>
            <a:off x="3352800" y="5181600"/>
            <a:ext cx="990600" cy="540841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3227D0E-06B0-474B-9110-DBFC01AC0460}"/>
              </a:ext>
            </a:extLst>
          </p:cNvPr>
          <p:cNvGrpSpPr/>
          <p:nvPr/>
        </p:nvGrpSpPr>
        <p:grpSpPr>
          <a:xfrm>
            <a:off x="4343400" y="6324600"/>
            <a:ext cx="3429000" cy="381000"/>
            <a:chOff x="4343400" y="6324600"/>
            <a:chExt cx="3429000" cy="38100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698B2-8C7C-4B55-A619-4990B40C2266}"/>
                </a:ext>
              </a:extLst>
            </p:cNvPr>
            <p:cNvSpPr txBox="1"/>
            <p:nvPr/>
          </p:nvSpPr>
          <p:spPr>
            <a:xfrm>
              <a:off x="4343400" y="6324600"/>
              <a:ext cx="34290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/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𝟏𝟏𝟎𝟏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𝟓𝟐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462" r="-1231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04375 -0.0011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75 -0.00116 L -0.08125 -0.0011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25 -0.00116 L -0.13125 2.22222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25 2.22222E-6 L -0.175 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2.22222E-6 L -0.2125 2.22222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9B709C8E-97E8-4248-A74A-16DC2E78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57778" r="39375" b="35892"/>
          <a:stretch/>
        </p:blipFill>
        <p:spPr>
          <a:xfrm>
            <a:off x="4648200" y="6119060"/>
            <a:ext cx="2743200" cy="434140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18CF3AA7-2E6C-4246-9A5F-09969C1C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 b="44444"/>
          <a:stretch/>
        </p:blipFill>
        <p:spPr>
          <a:xfrm>
            <a:off x="0" y="5357060"/>
            <a:ext cx="12192000" cy="609600"/>
          </a:xfrm>
          <a:prstGeom prst="rect">
            <a:avLst/>
          </a:prstGeom>
        </p:spPr>
      </p:pic>
      <p:pic>
        <p:nvPicPr>
          <p:cNvPr id="5" name="Picture 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CAB9A26-9113-4FDD-BF06-37F66771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53334"/>
          <a:stretch/>
        </p:blipFill>
        <p:spPr>
          <a:xfrm>
            <a:off x="0" y="4671260"/>
            <a:ext cx="12192000" cy="685800"/>
          </a:xfrm>
          <a:prstGeom prst="rect">
            <a:avLst/>
          </a:prstGeom>
        </p:spPr>
      </p:pic>
      <p:pic>
        <p:nvPicPr>
          <p:cNvPr id="7" name="Picture 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4D062A3-2070-44A5-A3B6-2C1AE9B4B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4"/>
          <a:stretch/>
        </p:blipFill>
        <p:spPr>
          <a:xfrm>
            <a:off x="0" y="0"/>
            <a:ext cx="12192000" cy="1752600"/>
          </a:xfrm>
          <a:prstGeom prst="rect">
            <a:avLst/>
          </a:prstGeom>
        </p:spPr>
      </p:pic>
      <p:pic>
        <p:nvPicPr>
          <p:cNvPr id="24" name="Picture 2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578B9707-7A65-406A-AFD7-553A3278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0" t="25555" r="7770" b="63334"/>
          <a:stretch/>
        </p:blipFill>
        <p:spPr>
          <a:xfrm>
            <a:off x="10586186" y="3909260"/>
            <a:ext cx="1066800" cy="762000"/>
          </a:xfrm>
          <a:prstGeom prst="rect">
            <a:avLst/>
          </a:prstGeom>
        </p:spPr>
      </p:pic>
      <p:pic>
        <p:nvPicPr>
          <p:cNvPr id="25" name="Picture 2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3DE95DC1-B882-4DE4-AB61-F1C731A84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r="75000" b="63334"/>
          <a:stretch/>
        </p:blipFill>
        <p:spPr>
          <a:xfrm>
            <a:off x="-2" y="3886200"/>
            <a:ext cx="3048000" cy="762000"/>
          </a:xfrm>
          <a:prstGeom prst="rect">
            <a:avLst/>
          </a:prstGeom>
        </p:spPr>
      </p:pic>
      <p:pic>
        <p:nvPicPr>
          <p:cNvPr id="26" name="Picture 25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05B06F7-8601-4A0B-B76E-C740C774C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555" r="68750" b="63334"/>
          <a:stretch/>
        </p:blipFill>
        <p:spPr>
          <a:xfrm>
            <a:off x="3104448" y="3886200"/>
            <a:ext cx="762000" cy="762000"/>
          </a:xfrm>
          <a:prstGeom prst="rect">
            <a:avLst/>
          </a:prstGeom>
        </p:spPr>
      </p:pic>
      <p:pic>
        <p:nvPicPr>
          <p:cNvPr id="27" name="Picture 2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EFE86EBA-27CB-4630-8A23-6BEAFD96A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t="25555" r="59645" b="63334"/>
          <a:stretch/>
        </p:blipFill>
        <p:spPr>
          <a:xfrm>
            <a:off x="3922895" y="3886200"/>
            <a:ext cx="1143000" cy="762000"/>
          </a:xfrm>
          <a:prstGeom prst="rect">
            <a:avLst/>
          </a:prstGeom>
        </p:spPr>
      </p:pic>
      <p:pic>
        <p:nvPicPr>
          <p:cNvPr id="28" name="Picture 27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ADA2201-A176-405B-8E58-5AADD5BA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5555" r="51520" b="63334"/>
          <a:stretch/>
        </p:blipFill>
        <p:spPr>
          <a:xfrm>
            <a:off x="5122344" y="3886200"/>
            <a:ext cx="990600" cy="762000"/>
          </a:xfrm>
          <a:prstGeom prst="rect">
            <a:avLst/>
          </a:prstGeom>
        </p:spPr>
      </p:pic>
      <p:pic>
        <p:nvPicPr>
          <p:cNvPr id="29" name="Picture 28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74CF87C-3844-4A10-8180-88A13314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5555" r="42500" b="63334"/>
          <a:stretch/>
        </p:blipFill>
        <p:spPr>
          <a:xfrm>
            <a:off x="6169392" y="3886200"/>
            <a:ext cx="1066800" cy="762000"/>
          </a:xfrm>
          <a:prstGeom prst="rect">
            <a:avLst/>
          </a:prstGeom>
        </p:spPr>
      </p:pic>
      <p:pic>
        <p:nvPicPr>
          <p:cNvPr id="30" name="Picture 29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8D1EE9F-A111-4CB9-BFD0-9C9DE9E4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25555" r="33395" b="63334"/>
          <a:stretch/>
        </p:blipFill>
        <p:spPr>
          <a:xfrm>
            <a:off x="7292640" y="3886200"/>
            <a:ext cx="1066800" cy="762000"/>
          </a:xfrm>
          <a:prstGeom prst="rect">
            <a:avLst/>
          </a:prstGeom>
        </p:spPr>
      </p:pic>
      <p:pic>
        <p:nvPicPr>
          <p:cNvPr id="31" name="Picture 3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F05463C-9439-4451-8E9E-2AA013D2B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0" t="25555" r="24645" b="63334"/>
          <a:stretch/>
        </p:blipFill>
        <p:spPr>
          <a:xfrm>
            <a:off x="8415888" y="3886200"/>
            <a:ext cx="1143000" cy="762000"/>
          </a:xfrm>
          <a:prstGeom prst="rect">
            <a:avLst/>
          </a:prstGeom>
        </p:spPr>
      </p:pic>
      <p:pic>
        <p:nvPicPr>
          <p:cNvPr id="32" name="Picture 31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E5BD5DC-A98E-4826-960F-BC49E5F3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1" t="25555" r="16519" b="63334"/>
          <a:stretch/>
        </p:blipFill>
        <p:spPr>
          <a:xfrm>
            <a:off x="9615336" y="3886200"/>
            <a:ext cx="914400" cy="762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6A75D-539E-427D-A69C-6DE10F1C7319}"/>
              </a:ext>
            </a:extLst>
          </p:cNvPr>
          <p:cNvGrpSpPr/>
          <p:nvPr/>
        </p:nvGrpSpPr>
        <p:grpSpPr>
          <a:xfrm>
            <a:off x="4267200" y="2438400"/>
            <a:ext cx="4267200" cy="914400"/>
            <a:chOff x="7924800" y="1676400"/>
            <a:chExt cx="4267200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08665F-DC96-4515-BA0C-9516D48CB0D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C362AA-6534-4682-A884-FCAE5A5C1254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A2039C-9567-4F6F-8811-A830E897AC3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D58D1-E97F-40C3-95CA-342A2D53CDA6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988787-7218-4C17-8956-390BF26BDAB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992DB-CC5F-4A36-BBC5-1A3E4EB217B9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A8BD09-A709-4686-8E16-25F3755D2E94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A14599-3CDD-4DDF-8CE9-69C143E7EAFC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490AEC-F6B6-4489-BED3-B95A8F53001D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F85636-E985-483A-BA8C-DDE1585E6358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21773-B89F-4CEA-995C-ADF008ADD2F7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996E9B-05BD-4C23-8C4F-E39E4AEE8AAE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154C3-A58E-40C0-BDE2-C7E6CB7FBBBE}"/>
                </a:ext>
              </a:extLst>
            </p:cNvPr>
            <p:cNvSpPr/>
            <p:nvPr/>
          </p:nvSpPr>
          <p:spPr>
            <a:xfrm>
              <a:off x="11125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AF1C00-9F03-4AAB-9738-85A060566400}"/>
                </a:ext>
              </a:extLst>
            </p:cNvPr>
            <p:cNvSpPr/>
            <p:nvPr/>
          </p:nvSpPr>
          <p:spPr>
            <a:xfrm>
              <a:off x="11125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BF497-A21A-4D51-925C-0366BB0480C5}"/>
                </a:ext>
              </a:extLst>
            </p:cNvPr>
            <p:cNvSpPr/>
            <p:nvPr/>
          </p:nvSpPr>
          <p:spPr>
            <a:xfrm>
              <a:off x="11658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A69C7-F9B2-4E73-A488-0A00E10F7BFB}"/>
                </a:ext>
              </a:extLst>
            </p:cNvPr>
            <p:cNvSpPr/>
            <p:nvPr/>
          </p:nvSpPr>
          <p:spPr>
            <a:xfrm>
              <a:off x="11658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98737F-7310-43FE-8E55-A1CE3F4814B3}"/>
              </a:ext>
            </a:extLst>
          </p:cNvPr>
          <p:cNvSpPr txBox="1"/>
          <p:nvPr/>
        </p:nvSpPr>
        <p:spPr>
          <a:xfrm>
            <a:off x="3276600" y="2492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dígitos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8D953-E484-4412-B820-E1123BFBBCED}"/>
              </a:ext>
            </a:extLst>
          </p:cNvPr>
          <p:cNvSpPr txBox="1"/>
          <p:nvPr/>
        </p:nvSpPr>
        <p:spPr>
          <a:xfrm>
            <a:off x="2895600" y="2939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posiciones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Decimal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Binary</a:t>
            </a:r>
            <a:r>
              <a:rPr lang="es-MX" dirty="0"/>
              <a:t> </a:t>
            </a:r>
            <a:r>
              <a:rPr lang="es-MX" dirty="0" err="1"/>
              <a:t>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57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FE525D-73B0-4844-840F-4624410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B3BC79-4142-2839-5C53-89D08399ADF9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BBC81-0A3A-7A6D-22FB-231C216062C7}"/>
              </a:ext>
            </a:extLst>
          </p:cNvPr>
          <p:cNvSpPr/>
          <p:nvPr/>
        </p:nvSpPr>
        <p:spPr>
          <a:xfrm>
            <a:off x="5943600" y="2743200"/>
            <a:ext cx="5486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71C5F"/>
                </a:solidFill>
              </a:rPr>
              <a:t>We divide the decimal number by 2, which is the desired base (base).</a:t>
            </a:r>
          </a:p>
        </p:txBody>
      </p:sp>
    </p:spTree>
    <p:extLst>
      <p:ext uri="{BB962C8B-B14F-4D97-AF65-F5344CB8AC3E}">
        <p14:creationId xmlns:p14="http://schemas.microsoft.com/office/powerpoint/2010/main" val="1989048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4103D690-425E-4D2C-AF4F-7C26AF42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!!g2">
            <a:extLst>
              <a:ext uri="{FF2B5EF4-FFF2-40B4-BE49-F238E27FC236}">
                <a16:creationId xmlns:a16="http://schemas.microsoft.com/office/drawing/2014/main" id="{42EDEDD0-4E4A-4ED8-8E20-E5B59379B95C}"/>
              </a:ext>
            </a:extLst>
          </p:cNvPr>
          <p:cNvGrpSpPr/>
          <p:nvPr/>
        </p:nvGrpSpPr>
        <p:grpSpPr>
          <a:xfrm>
            <a:off x="4419600" y="653534"/>
            <a:ext cx="2438402" cy="408623"/>
            <a:chOff x="4419600" y="653534"/>
            <a:chExt cx="2438402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8F878BD-8932-4AD7-85FF-97A65E0A8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838200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A3EF6-772D-4680-BFC4-6EC82E779483}"/>
                </a:ext>
              </a:extLst>
            </p:cNvPr>
            <p:cNvSpPr txBox="1"/>
            <p:nvPr/>
          </p:nvSpPr>
          <p:spPr>
            <a:xfrm>
              <a:off x="5486400" y="653534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Remainder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!!g1">
            <a:extLst>
              <a:ext uri="{FF2B5EF4-FFF2-40B4-BE49-F238E27FC236}">
                <a16:creationId xmlns:a16="http://schemas.microsoft.com/office/drawing/2014/main" id="{D67005A9-8800-4F90-97AE-BC49C7958C95}"/>
              </a:ext>
            </a:extLst>
          </p:cNvPr>
          <p:cNvGrpSpPr/>
          <p:nvPr/>
        </p:nvGrpSpPr>
        <p:grpSpPr>
          <a:xfrm>
            <a:off x="304800" y="1524000"/>
            <a:ext cx="1905000" cy="484823"/>
            <a:chOff x="304800" y="1524000"/>
            <a:chExt cx="1905000" cy="4848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FF0DB-B0B9-4EB2-AA99-F337A53E1A2D}"/>
                </a:ext>
              </a:extLst>
            </p:cNvPr>
            <p:cNvSpPr txBox="1"/>
            <p:nvPr/>
          </p:nvSpPr>
          <p:spPr>
            <a:xfrm>
              <a:off x="304800" y="1600200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44259D-EFF5-43C0-9F07-8108A3C2510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600200" y="1524000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51211-C3AB-221F-1893-45561B75AD62}"/>
              </a:ext>
            </a:extLst>
          </p:cNvPr>
          <p:cNvSpPr/>
          <p:nvPr/>
        </p:nvSpPr>
        <p:spPr>
          <a:xfrm>
            <a:off x="7010402" y="227351"/>
            <a:ext cx="4876798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5F998-0D16-34C3-7D18-4455A3F155B4}"/>
              </a:ext>
            </a:extLst>
          </p:cNvPr>
          <p:cNvSpPr/>
          <p:nvPr/>
        </p:nvSpPr>
        <p:spPr>
          <a:xfrm>
            <a:off x="5943600" y="2743200"/>
            <a:ext cx="5486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71C5F"/>
                </a:solidFill>
              </a:rPr>
              <a:t>We write down the remainder and the result of the division</a:t>
            </a:r>
          </a:p>
        </p:txBody>
      </p:sp>
    </p:spTree>
    <p:extLst>
      <p:ext uri="{BB962C8B-B14F-4D97-AF65-F5344CB8AC3E}">
        <p14:creationId xmlns:p14="http://schemas.microsoft.com/office/powerpoint/2010/main" val="251036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1A52E-3899-4B69-BFC6-B220DBAD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8AD4941C-7DF5-4CE4-AE14-444665181D66}"/>
              </a:ext>
            </a:extLst>
          </p:cNvPr>
          <p:cNvGrpSpPr/>
          <p:nvPr/>
        </p:nvGrpSpPr>
        <p:grpSpPr>
          <a:xfrm>
            <a:off x="4419600" y="1311711"/>
            <a:ext cx="2438402" cy="408623"/>
            <a:chOff x="4419600" y="13117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DAFCDCB-1042-4C90-A001-99B299EFC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14963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9AC13-6CE3-4E12-9330-99D2C7467D8E}"/>
                </a:ext>
              </a:extLst>
            </p:cNvPr>
            <p:cNvSpPr txBox="1"/>
            <p:nvPr/>
          </p:nvSpPr>
          <p:spPr>
            <a:xfrm>
              <a:off x="5486400" y="13117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Remainder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5163B38D-8C9C-4439-960D-3770FB673C3C}"/>
              </a:ext>
            </a:extLst>
          </p:cNvPr>
          <p:cNvGrpSpPr/>
          <p:nvPr/>
        </p:nvGrpSpPr>
        <p:grpSpPr>
          <a:xfrm>
            <a:off x="304800" y="2182177"/>
            <a:ext cx="1905000" cy="484823"/>
            <a:chOff x="304800" y="21821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830DA6-6477-4642-BFA6-2FA9C3B66B4C}"/>
                </a:ext>
              </a:extLst>
            </p:cNvPr>
            <p:cNvSpPr txBox="1"/>
            <p:nvPr/>
          </p:nvSpPr>
          <p:spPr>
            <a:xfrm>
              <a:off x="304800" y="22583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FE6FCE-0744-4B8B-9C6F-DAE3A732217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1821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194C81-D093-5930-A822-D54196252D9F}"/>
              </a:ext>
            </a:extLst>
          </p:cNvPr>
          <p:cNvSpPr/>
          <p:nvPr/>
        </p:nvSpPr>
        <p:spPr>
          <a:xfrm>
            <a:off x="7315200" y="227351"/>
            <a:ext cx="4572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11C2BE-4386-933F-1A9C-2635A59D5F74}"/>
              </a:ext>
            </a:extLst>
          </p:cNvPr>
          <p:cNvSpPr/>
          <p:nvPr/>
        </p:nvSpPr>
        <p:spPr>
          <a:xfrm>
            <a:off x="5943600" y="2507480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71C5F"/>
                </a:solidFill>
              </a:rPr>
              <a:t>We repeat the operation, we write down the remainder and the result</a:t>
            </a:r>
          </a:p>
        </p:txBody>
      </p:sp>
    </p:spTree>
    <p:extLst>
      <p:ext uri="{BB962C8B-B14F-4D97-AF65-F5344CB8AC3E}">
        <p14:creationId xmlns:p14="http://schemas.microsoft.com/office/powerpoint/2010/main" val="379893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BC486-7225-4BAE-B062-B0C11F49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BAAEBDD4-4725-4AD2-A2A3-F9593F0ED541}"/>
              </a:ext>
            </a:extLst>
          </p:cNvPr>
          <p:cNvGrpSpPr/>
          <p:nvPr/>
        </p:nvGrpSpPr>
        <p:grpSpPr>
          <a:xfrm>
            <a:off x="4419600" y="1921311"/>
            <a:ext cx="2438402" cy="408623"/>
            <a:chOff x="4419600" y="19213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E50121-CDE6-4B99-8CF2-6698E5D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21059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1D651E-8EA9-43CE-9281-23BFD3491386}"/>
                </a:ext>
              </a:extLst>
            </p:cNvPr>
            <p:cNvSpPr txBox="1"/>
            <p:nvPr/>
          </p:nvSpPr>
          <p:spPr>
            <a:xfrm>
              <a:off x="5486400" y="19213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Remainder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93BC4CBC-DB53-49B3-9C29-414B0B9DBA3B}"/>
              </a:ext>
            </a:extLst>
          </p:cNvPr>
          <p:cNvGrpSpPr/>
          <p:nvPr/>
        </p:nvGrpSpPr>
        <p:grpSpPr>
          <a:xfrm>
            <a:off x="304800" y="2791777"/>
            <a:ext cx="1905000" cy="484823"/>
            <a:chOff x="304800" y="2791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ADA68C-D4FE-4134-B5BE-20576C547458}"/>
                </a:ext>
              </a:extLst>
            </p:cNvPr>
            <p:cNvSpPr txBox="1"/>
            <p:nvPr/>
          </p:nvSpPr>
          <p:spPr>
            <a:xfrm>
              <a:off x="304800" y="2867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6361FF-5C52-4110-AC5F-5A9D4FFAAF6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791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FC66E9-40C4-FDD2-A999-80573A258DBB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13438-EC3E-80F6-546A-23A9B53750EE}"/>
              </a:ext>
            </a:extLst>
          </p:cNvPr>
          <p:cNvSpPr/>
          <p:nvPr/>
        </p:nvSpPr>
        <p:spPr>
          <a:xfrm>
            <a:off x="6096000" y="2791777"/>
            <a:ext cx="5334000" cy="1475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6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AC311-CA1D-4DEA-8987-3F82EB56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g2">
            <a:extLst>
              <a:ext uri="{FF2B5EF4-FFF2-40B4-BE49-F238E27FC236}">
                <a16:creationId xmlns:a16="http://schemas.microsoft.com/office/drawing/2014/main" id="{C23499F8-03E9-483D-BF56-4CA745BE5A1A}"/>
              </a:ext>
            </a:extLst>
          </p:cNvPr>
          <p:cNvGrpSpPr/>
          <p:nvPr/>
        </p:nvGrpSpPr>
        <p:grpSpPr>
          <a:xfrm>
            <a:off x="4343400" y="2667000"/>
            <a:ext cx="1884147" cy="408623"/>
            <a:chOff x="4343400" y="2667000"/>
            <a:chExt cx="1884147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B2A8DE3-560E-4B00-8DA8-48D207A8D1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5D33EC-B1EB-4C90-8177-26CA6CD6DAB3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Remainder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!!g1">
            <a:extLst>
              <a:ext uri="{FF2B5EF4-FFF2-40B4-BE49-F238E27FC236}">
                <a16:creationId xmlns:a16="http://schemas.microsoft.com/office/drawing/2014/main" id="{C13BCEEA-6A47-45AB-BE6D-C2708EA6D501}"/>
              </a:ext>
            </a:extLst>
          </p:cNvPr>
          <p:cNvGrpSpPr/>
          <p:nvPr/>
        </p:nvGrpSpPr>
        <p:grpSpPr>
          <a:xfrm>
            <a:off x="304800" y="3172777"/>
            <a:ext cx="1905000" cy="484823"/>
            <a:chOff x="304800" y="3172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A4DC5A-30AF-4ED7-B6B2-C027615AE42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FAD822-C9F2-4669-B579-8E21CF79693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9F6765-3402-82FC-9808-20FA0E7857F1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9EF31-B029-D2E5-F1DD-CC32AA0175EE}"/>
              </a:ext>
            </a:extLst>
          </p:cNvPr>
          <p:cNvSpPr/>
          <p:nvPr/>
        </p:nvSpPr>
        <p:spPr>
          <a:xfrm>
            <a:off x="6455687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71C5F"/>
                </a:solidFill>
              </a:rPr>
              <a:t>The result of the integer division 125/2 is 62, with a remainder of 1.</a:t>
            </a:r>
          </a:p>
        </p:txBody>
      </p:sp>
    </p:spTree>
    <p:extLst>
      <p:ext uri="{BB962C8B-B14F-4D97-AF65-F5344CB8AC3E}">
        <p14:creationId xmlns:p14="http://schemas.microsoft.com/office/powerpoint/2010/main" val="286159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3F115C-6D77-4B23-BF7F-BEB7A963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A7651C4F-D6C3-4920-916B-16175217AF22}"/>
              </a:ext>
            </a:extLst>
          </p:cNvPr>
          <p:cNvGrpSpPr/>
          <p:nvPr/>
        </p:nvGrpSpPr>
        <p:grpSpPr>
          <a:xfrm>
            <a:off x="4343400" y="33528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7B3E01-94E0-4C80-BEB1-2E1931477C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1A2C4C-F107-49FB-BC40-47C51C7FAF42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Remainder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FDC04C68-51ED-40F4-9312-2C4E4B03C3DD}"/>
              </a:ext>
            </a:extLst>
          </p:cNvPr>
          <p:cNvGrpSpPr/>
          <p:nvPr/>
        </p:nvGrpSpPr>
        <p:grpSpPr>
          <a:xfrm>
            <a:off x="304800" y="3858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819D6-59C1-478F-B3CB-B12929CDDAB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6B3440-B37E-4BEC-9F6F-78227A9047F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1BBD19-482D-8B13-8DDA-CE58FF5C8FAF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3CB256-3BA8-D49D-D9DB-52B60240AF75}"/>
              </a:ext>
            </a:extLst>
          </p:cNvPr>
          <p:cNvSpPr/>
          <p:nvPr/>
        </p:nvSpPr>
        <p:spPr>
          <a:xfrm>
            <a:off x="6260204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71C5F"/>
                </a:solidFill>
              </a:rPr>
              <a:t>We keep repeating this operation</a:t>
            </a:r>
          </a:p>
        </p:txBody>
      </p:sp>
    </p:spTree>
    <p:extLst>
      <p:ext uri="{BB962C8B-B14F-4D97-AF65-F5344CB8AC3E}">
        <p14:creationId xmlns:p14="http://schemas.microsoft.com/office/powerpoint/2010/main" val="314805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A bit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most</a:t>
            </a:r>
            <a:r>
              <a:rPr lang="es-ES" sz="3200" dirty="0"/>
              <a:t> </a:t>
            </a:r>
            <a:r>
              <a:rPr lang="es-ES" sz="3200" dirty="0" err="1"/>
              <a:t>basic</a:t>
            </a:r>
            <a:r>
              <a:rPr lang="es-ES" sz="3200" dirty="0"/>
              <a:t> </a:t>
            </a:r>
            <a:r>
              <a:rPr lang="es-ES" sz="3200" dirty="0" err="1"/>
              <a:t>unit</a:t>
            </a:r>
            <a:r>
              <a:rPr lang="es-ES" sz="3200" dirty="0"/>
              <a:t> </a:t>
            </a:r>
            <a:r>
              <a:rPr lang="es-ES" sz="3200" dirty="0" err="1"/>
              <a:t>of</a:t>
            </a:r>
            <a:r>
              <a:rPr lang="es-ES" sz="3200" dirty="0"/>
              <a:t> </a:t>
            </a:r>
            <a:r>
              <a:rPr lang="es-ES" sz="3200" dirty="0" err="1"/>
              <a:t>information</a:t>
            </a:r>
            <a:r>
              <a:rPr lang="es-ES" sz="3200" dirty="0"/>
              <a:t> in </a:t>
            </a:r>
            <a:r>
              <a:rPr lang="es-ES" sz="3200" dirty="0" err="1"/>
              <a:t>the</a:t>
            </a:r>
            <a:r>
              <a:rPr lang="es-ES" sz="3200" dirty="0"/>
              <a:t> digital </a:t>
            </a:r>
            <a:r>
              <a:rPr lang="es-ES" sz="3200" dirty="0" err="1"/>
              <a:t>world</a:t>
            </a:r>
            <a:r>
              <a:rPr lang="es-ES" sz="3200" dirty="0"/>
              <a:t>. A bit can be </a:t>
            </a:r>
            <a:r>
              <a:rPr lang="es-ES" sz="3200" dirty="0" err="1"/>
              <a:t>represented</a:t>
            </a:r>
            <a:r>
              <a:rPr lang="es-ES" sz="3200" dirty="0"/>
              <a:t> </a:t>
            </a:r>
            <a:r>
              <a:rPr lang="es-ES" sz="3200" dirty="0" err="1"/>
              <a:t>using</a:t>
            </a:r>
            <a:r>
              <a:rPr lang="es-ES" sz="3200" dirty="0"/>
              <a:t> </a:t>
            </a:r>
            <a:r>
              <a:rPr lang="es-ES" sz="3200" dirty="0" err="1"/>
              <a:t>two</a:t>
            </a:r>
            <a:r>
              <a:rPr lang="es-ES" sz="3200" dirty="0"/>
              <a:t> </a:t>
            </a:r>
            <a:r>
              <a:rPr lang="es-ES" sz="3200" dirty="0" err="1"/>
              <a:t>values</a:t>
            </a:r>
            <a:r>
              <a:rPr lang="es-ES" sz="3200" dirty="0"/>
              <a:t>: </a:t>
            </a:r>
            <a:r>
              <a:rPr lang="es-ES" sz="3200" b="1" dirty="0">
                <a:solidFill>
                  <a:srgbClr val="F55D3E"/>
                </a:solidFill>
              </a:rPr>
              <a:t>0</a:t>
            </a:r>
            <a:r>
              <a:rPr lang="es-ES" sz="3200" dirty="0"/>
              <a:t> </a:t>
            </a:r>
            <a:r>
              <a:rPr lang="es-ES" sz="3200" dirty="0" err="1"/>
              <a:t>or</a:t>
            </a:r>
            <a:r>
              <a:rPr lang="es-ES" sz="3200" dirty="0"/>
              <a:t> </a:t>
            </a:r>
            <a:r>
              <a:rPr lang="es-ES" sz="3200" b="1" dirty="0">
                <a:solidFill>
                  <a:srgbClr val="F55D3E"/>
                </a:solidFill>
              </a:rPr>
              <a:t>1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 err="1"/>
              <a:t>Other</a:t>
            </a:r>
            <a:r>
              <a:rPr lang="es-ES" sz="3200" dirty="0"/>
              <a:t> </a:t>
            </a:r>
            <a:r>
              <a:rPr lang="es-ES" sz="3200" dirty="0" err="1"/>
              <a:t>representations</a:t>
            </a:r>
            <a:r>
              <a:rPr lang="es-ES" sz="3200" dirty="0"/>
              <a:t> </a:t>
            </a:r>
            <a:r>
              <a:rPr lang="es-ES" sz="3200" dirty="0" err="1"/>
              <a:t>such</a:t>
            </a:r>
            <a:r>
              <a:rPr lang="es-ES" sz="3200" dirty="0"/>
              <a:t> as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 dirty="0"/>
              <a:t> </a:t>
            </a:r>
            <a:r>
              <a:rPr lang="es-ES" sz="3200" dirty="0" err="1"/>
              <a:t>or</a:t>
            </a:r>
            <a:r>
              <a:rPr lang="es-ES" sz="3200" dirty="0"/>
              <a:t>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 dirty="0"/>
              <a:t>, </a:t>
            </a:r>
            <a:r>
              <a:rPr lang="es-ES" sz="3200" dirty="0" err="1"/>
              <a:t>or</a:t>
            </a:r>
            <a:r>
              <a:rPr lang="es-ES" sz="3200" dirty="0"/>
              <a:t> </a:t>
            </a:r>
            <a:r>
              <a:rPr lang="es-ES" sz="3200" b="1" dirty="0" err="1">
                <a:solidFill>
                  <a:srgbClr val="F55D3E"/>
                </a:solidFill>
              </a:rPr>
              <a:t>on</a:t>
            </a:r>
            <a:r>
              <a:rPr lang="es-ES" sz="3200" b="1" dirty="0">
                <a:solidFill>
                  <a:srgbClr val="F55D3E"/>
                </a:solidFill>
              </a:rPr>
              <a:t> </a:t>
            </a:r>
            <a:r>
              <a:rPr lang="es-ES" sz="3200" dirty="0"/>
              <a:t>and </a:t>
            </a:r>
            <a:r>
              <a:rPr lang="es-ES" sz="3200" b="1" dirty="0">
                <a:solidFill>
                  <a:srgbClr val="F55D3E"/>
                </a:solidFill>
              </a:rPr>
              <a:t>off</a:t>
            </a:r>
            <a:r>
              <a:rPr lang="es-ES" sz="3200" dirty="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232BC-DE3F-4779-BC2E-97CA2B9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58EAF159-3583-4B63-BF5C-CE4A2E8A8F09}"/>
              </a:ext>
            </a:extLst>
          </p:cNvPr>
          <p:cNvGrpSpPr/>
          <p:nvPr/>
        </p:nvGrpSpPr>
        <p:grpSpPr>
          <a:xfrm>
            <a:off x="4343400" y="38862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551707-CAB4-4025-BA8E-44E86D592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D0685-3FE0-455F-B4B2-64C03198C288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Remainder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5DA29990-523A-4FD5-AC77-0537D1B29F67}"/>
              </a:ext>
            </a:extLst>
          </p:cNvPr>
          <p:cNvGrpSpPr/>
          <p:nvPr/>
        </p:nvGrpSpPr>
        <p:grpSpPr>
          <a:xfrm>
            <a:off x="304800" y="43919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01F42-57D8-4DD5-B60B-2497FDBE30B6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3AA422-256B-4270-88B6-5F8286B1328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6AE174F-A1B9-1F33-6445-262395761AD8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49CDE1-19C3-CA10-0483-CCE11CF64B60}"/>
              </a:ext>
            </a:extLst>
          </p:cNvPr>
          <p:cNvSpPr/>
          <p:nvPr/>
        </p:nvSpPr>
        <p:spPr>
          <a:xfrm>
            <a:off x="6238433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35BCA-A9C4-4B13-959D-263FC45A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86A664F9-B8C1-439F-B94B-E8F691C8594A}"/>
              </a:ext>
            </a:extLst>
          </p:cNvPr>
          <p:cNvGrpSpPr/>
          <p:nvPr/>
        </p:nvGrpSpPr>
        <p:grpSpPr>
          <a:xfrm>
            <a:off x="4343400" y="42672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369F0C-545A-4ADA-B7C0-A0D24E76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0EE4FF-CA67-4DC5-AF11-68AE1EA3CA7B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Remainder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C64881A4-3340-4222-A0FD-D572C9B2FC06}"/>
              </a:ext>
            </a:extLst>
          </p:cNvPr>
          <p:cNvGrpSpPr/>
          <p:nvPr/>
        </p:nvGrpSpPr>
        <p:grpSpPr>
          <a:xfrm>
            <a:off x="304800" y="5001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F728A-FD86-492A-A4C9-EAE99C9D9829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667A62-C6A9-4CF9-A46E-8A4101CA4C1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8D1E2CC-CFBF-E13D-76CA-645A1186632F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792292-F833-E517-BF7A-8B328F9128CF}"/>
              </a:ext>
            </a:extLst>
          </p:cNvPr>
          <p:cNvSpPr/>
          <p:nvPr/>
        </p:nvSpPr>
        <p:spPr>
          <a:xfrm>
            <a:off x="6096000" y="2278255"/>
            <a:ext cx="5846087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7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50462-3CCF-4F48-B07A-2F344F13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01C2C159-368B-4346-8B1C-1CE77871B0EE}"/>
              </a:ext>
            </a:extLst>
          </p:cNvPr>
          <p:cNvGrpSpPr/>
          <p:nvPr/>
        </p:nvGrpSpPr>
        <p:grpSpPr>
          <a:xfrm>
            <a:off x="4343400" y="4724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1AD2184-C687-4911-B5B6-30E711F3B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27404-FA85-4BE4-9493-F542F9E74219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Remainder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ED03FD40-F663-46EE-AD6E-0E95DBC9CEED}"/>
              </a:ext>
            </a:extLst>
          </p:cNvPr>
          <p:cNvGrpSpPr/>
          <p:nvPr/>
        </p:nvGrpSpPr>
        <p:grpSpPr>
          <a:xfrm>
            <a:off x="304800" y="54587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A9945-D9DD-416B-B1CB-75C1AA61274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98861E-42F1-48F7-82E2-3DBF3612A05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654BCA4-8A7D-7DE1-91F1-A573D5BB7F85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793832-4502-C869-BD56-FDB77234227E}"/>
              </a:ext>
            </a:extLst>
          </p:cNvPr>
          <p:cNvSpPr/>
          <p:nvPr/>
        </p:nvSpPr>
        <p:spPr>
          <a:xfrm>
            <a:off x="6117771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10619-7609-49BE-889B-692A16E7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92CC3B54-69BD-4BA8-94E2-A016F25F33A6}"/>
              </a:ext>
            </a:extLst>
          </p:cNvPr>
          <p:cNvGrpSpPr/>
          <p:nvPr/>
        </p:nvGrpSpPr>
        <p:grpSpPr>
          <a:xfrm>
            <a:off x="4343400" y="53340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7D8FC1-8B50-4C66-920F-561AE0C80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542C1-1A05-4652-92B0-EDCCBA3F224D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Remainder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0BD1B062-1702-493B-A47F-E8B96FA8CD86}"/>
              </a:ext>
            </a:extLst>
          </p:cNvPr>
          <p:cNvGrpSpPr/>
          <p:nvPr/>
        </p:nvGrpSpPr>
        <p:grpSpPr>
          <a:xfrm>
            <a:off x="304800" y="60683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991D88-8005-4E7C-A438-99B0686D598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B1B7AD-6D32-4A7A-BCFF-AD18B464B34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2CD23F-B752-286E-8F07-76E1850C4252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24A38-898A-20EC-9AC8-1680B94D25F5}"/>
              </a:ext>
            </a:extLst>
          </p:cNvPr>
          <p:cNvSpPr/>
          <p:nvPr/>
        </p:nvSpPr>
        <p:spPr>
          <a:xfrm>
            <a:off x="6096000" y="2278255"/>
            <a:ext cx="5486400" cy="183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E71C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0A1149-1B5C-7E60-512C-850ACF72B4D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7BE4439-6211-4646-9FD1-1702E662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!!g2">
              <a:extLst>
                <a:ext uri="{FF2B5EF4-FFF2-40B4-BE49-F238E27FC236}">
                  <a16:creationId xmlns:a16="http://schemas.microsoft.com/office/drawing/2014/main" id="{459A3140-138B-4808-B9E3-EA7750918EDA}"/>
                </a:ext>
              </a:extLst>
            </p:cNvPr>
            <p:cNvGrpSpPr/>
            <p:nvPr/>
          </p:nvGrpSpPr>
          <p:grpSpPr>
            <a:xfrm>
              <a:off x="4343400" y="5867400"/>
              <a:ext cx="1884147" cy="408623"/>
              <a:chOff x="4343400" y="2438400"/>
              <a:chExt cx="1884147" cy="40862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9CB5C66-3F3D-4ADE-A9BB-94375D49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43400" y="2667000"/>
                <a:ext cx="457200" cy="1"/>
              </a:xfrm>
              <a:prstGeom prst="straightConnector1">
                <a:avLst/>
              </a:prstGeom>
              <a:ln w="57150">
                <a:solidFill>
                  <a:srgbClr val="E71E6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E75DD-0CA5-4430-9DBE-0E64335FF0B8}"/>
                  </a:ext>
                </a:extLst>
              </p:cNvPr>
              <p:cNvSpPr txBox="1"/>
              <p:nvPr/>
            </p:nvSpPr>
            <p:spPr>
              <a:xfrm>
                <a:off x="4855945" y="2438400"/>
                <a:ext cx="1371602" cy="408623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 err="1">
                    <a:solidFill>
                      <a:schemeClr val="bg1"/>
                    </a:solidFill>
                  </a:rPr>
                  <a:t>Remainder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!!g1">
              <a:extLst>
                <a:ext uri="{FF2B5EF4-FFF2-40B4-BE49-F238E27FC236}">
                  <a16:creationId xmlns:a16="http://schemas.microsoft.com/office/drawing/2014/main" id="{3FE41089-CA41-44EA-9B06-58BA18DAEBCB}"/>
                </a:ext>
              </a:extLst>
            </p:cNvPr>
            <p:cNvSpPr txBox="1"/>
            <p:nvPr/>
          </p:nvSpPr>
          <p:spPr>
            <a:xfrm>
              <a:off x="457200" y="6352223"/>
              <a:ext cx="2057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 err="1">
                  <a:solidFill>
                    <a:schemeClr val="bg1"/>
                  </a:solidFill>
                </a:rPr>
                <a:t>Result</a:t>
              </a:r>
              <a:r>
                <a:rPr lang="es-MX" dirty="0">
                  <a:solidFill>
                    <a:schemeClr val="bg1"/>
                  </a:solidFill>
                </a:rPr>
                <a:t> </a:t>
              </a:r>
              <a:r>
                <a:rPr lang="es-MX" dirty="0" err="1">
                  <a:solidFill>
                    <a:schemeClr val="bg1"/>
                  </a:solidFill>
                </a:rPr>
                <a:t>is</a:t>
              </a:r>
              <a:r>
                <a:rPr lang="es-MX" dirty="0">
                  <a:solidFill>
                    <a:schemeClr val="bg1"/>
                  </a:solidFill>
                </a:rPr>
                <a:t> 0!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01ADAC5-498C-4AAD-9136-D3278040D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67"/>
            <a:stretch/>
          </p:blipFill>
          <p:spPr>
            <a:xfrm>
              <a:off x="3048000" y="6331227"/>
              <a:ext cx="381000" cy="5267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47EA73-A5CA-0229-42F7-CA526E994FFB}"/>
                </a:ext>
              </a:extLst>
            </p:cNvPr>
            <p:cNvSpPr/>
            <p:nvPr/>
          </p:nvSpPr>
          <p:spPr>
            <a:xfrm>
              <a:off x="5867400" y="2743200"/>
              <a:ext cx="5562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E71C5F"/>
                  </a:solidFill>
                </a:rPr>
                <a:t>The integer division 1/2 = 0, with a remainder of 1. We write the </a:t>
              </a:r>
              <a:r>
                <a:rPr lang="en-US" sz="2400" dirty="0" err="1">
                  <a:solidFill>
                    <a:srgbClr val="E71C5F"/>
                  </a:solidFill>
                </a:rPr>
                <a:t>remainer</a:t>
              </a:r>
              <a:r>
                <a:rPr lang="en-US" sz="2400" dirty="0">
                  <a:solidFill>
                    <a:srgbClr val="E71C5F"/>
                  </a:solidFill>
                </a:rPr>
                <a:t> and finish.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B7E6BE-7D81-A2CF-147C-13849FEFB7A1}"/>
              </a:ext>
            </a:extLst>
          </p:cNvPr>
          <p:cNvSpPr/>
          <p:nvPr/>
        </p:nvSpPr>
        <p:spPr>
          <a:xfrm>
            <a:off x="6629400" y="227351"/>
            <a:ext cx="5257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Decimal to Binary Conversion</a:t>
            </a:r>
          </a:p>
        </p:txBody>
      </p:sp>
    </p:spTree>
    <p:extLst>
      <p:ext uri="{BB962C8B-B14F-4D97-AF65-F5344CB8AC3E}">
        <p14:creationId xmlns:p14="http://schemas.microsoft.com/office/powerpoint/2010/main" val="28123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5B350-568B-48B1-8650-45096DCFE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CA25BFE-C4EE-2B90-DF7D-19CDE67484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DB435A-BD8B-4181-9507-FAEF6169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70E22D-5A8D-4ACA-864E-FC9EC9CAF95F}"/>
                </a:ext>
              </a:extLst>
            </p:cNvPr>
            <p:cNvSpPr/>
            <p:nvPr/>
          </p:nvSpPr>
          <p:spPr>
            <a:xfrm>
              <a:off x="6629400" y="227351"/>
              <a:ext cx="52578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Decimal to Binary Conversion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547DD8F-EF80-855D-F8A7-E92F6F5C9CFF}"/>
                </a:ext>
              </a:extLst>
            </p:cNvPr>
            <p:cNvSpPr/>
            <p:nvPr/>
          </p:nvSpPr>
          <p:spPr>
            <a:xfrm>
              <a:off x="6324600" y="5451613"/>
              <a:ext cx="54864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E71C5F"/>
                  </a:solidFill>
                </a:rPr>
                <a:t>To finish, we copy the numbers in sequence from bottom to 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22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92122-9765-44D1-8B8F-FB798614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8C07B-387A-78B5-EDC4-DF370B6AE651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Individual </a:t>
            </a:r>
            <a:r>
              <a:rPr lang="es-MX" dirty="0" err="1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786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Hexadecimal </a:t>
            </a:r>
            <a:r>
              <a:rPr lang="es-MX" dirty="0" err="1"/>
              <a:t>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Hexadecimal </a:t>
            </a:r>
            <a:r>
              <a:rPr lang="es-MX" dirty="0" err="1"/>
              <a:t>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E89A-2E28-43DB-B51D-48DF77B1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93" y="1295400"/>
            <a:ext cx="11582400" cy="519747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In hexadecimal </a:t>
            </a:r>
            <a:r>
              <a:rPr lang="es-MX" dirty="0" err="1"/>
              <a:t>system</a:t>
            </a:r>
            <a:r>
              <a:rPr lang="es-MX" dirty="0"/>
              <a:t>,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digit</a:t>
            </a:r>
            <a:r>
              <a:rPr lang="es-MX" dirty="0"/>
              <a:t> can </a:t>
            </a:r>
            <a:r>
              <a:rPr lang="es-MX" dirty="0" err="1"/>
              <a:t>represent</a:t>
            </a:r>
            <a:r>
              <a:rPr lang="es-MX" dirty="0"/>
              <a:t> 16 </a:t>
            </a:r>
            <a:r>
              <a:rPr lang="es-MX" dirty="0" err="1"/>
              <a:t>possible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.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,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characters</a:t>
            </a:r>
            <a:r>
              <a:rPr lang="es-MX" dirty="0"/>
              <a:t>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go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0</a:t>
            </a:r>
            <a:r>
              <a:rPr lang="es-MX" dirty="0">
                <a:sym typeface="Wingdings" panose="05000000000000000000" pitchFamily="2" charset="2"/>
              </a:rPr>
              <a:t> </a:t>
            </a:r>
            <a:r>
              <a:rPr lang="es-MX" dirty="0" err="1">
                <a:sym typeface="Wingdings" panose="05000000000000000000" pitchFamily="2" charset="2"/>
              </a:rPr>
              <a:t>to</a:t>
            </a:r>
            <a:r>
              <a:rPr lang="es-MX" dirty="0">
                <a:sym typeface="Wingdings" panose="05000000000000000000" pitchFamily="2" charset="2"/>
              </a:rPr>
              <a:t> </a:t>
            </a:r>
            <a:r>
              <a:rPr lang="es-MX" dirty="0"/>
              <a:t>9 and </a:t>
            </a:r>
            <a:r>
              <a:rPr lang="es-MX" dirty="0" err="1"/>
              <a:t>letters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A</a:t>
            </a:r>
            <a:r>
              <a:rPr lang="en-US" dirty="0">
                <a:sym typeface="Wingdings" panose="05000000000000000000" pitchFamily="2" charset="2"/>
              </a:rPr>
              <a:t> to F.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DC2323-0900-803B-05FD-D9A2440D2DE9}"/>
              </a:ext>
            </a:extLst>
          </p:cNvPr>
          <p:cNvGrpSpPr/>
          <p:nvPr/>
        </p:nvGrpSpPr>
        <p:grpSpPr>
          <a:xfrm>
            <a:off x="1524000" y="3429000"/>
            <a:ext cx="3429001" cy="1871312"/>
            <a:chOff x="1524000" y="3429000"/>
            <a:chExt cx="3429001" cy="18713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FBE2E5-603F-4D99-8A64-6E06CF328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9" t="2787" r="1925" b="50444"/>
            <a:stretch/>
          </p:blipFill>
          <p:spPr>
            <a:xfrm>
              <a:off x="1524000" y="3429000"/>
              <a:ext cx="3429001" cy="18713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3C6EC6-8CEC-1AE2-8073-990720051DB1}"/>
                </a:ext>
              </a:extLst>
            </p:cNvPr>
            <p:cNvSpPr/>
            <p:nvPr/>
          </p:nvSpPr>
          <p:spPr>
            <a:xfrm>
              <a:off x="2133600" y="3581400"/>
              <a:ext cx="2057400" cy="304800"/>
            </a:xfrm>
            <a:prstGeom prst="rect">
              <a:avLst/>
            </a:prstGeom>
            <a:solidFill>
              <a:srgbClr val="D95821"/>
            </a:solidFill>
            <a:ln>
              <a:solidFill>
                <a:srgbClr val="D95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Smallest number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A2498F1-4BF7-56D1-E70F-BA96AC089A65}"/>
              </a:ext>
            </a:extLst>
          </p:cNvPr>
          <p:cNvGrpSpPr/>
          <p:nvPr/>
        </p:nvGrpSpPr>
        <p:grpSpPr>
          <a:xfrm>
            <a:off x="7239000" y="3445043"/>
            <a:ext cx="3429000" cy="1828800"/>
            <a:chOff x="7239000" y="3445043"/>
            <a:chExt cx="3429000" cy="1828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2242F6-CFEE-4990-AB24-F7A5EFEFD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5" t="51461" r="2819" b="2831"/>
            <a:stretch/>
          </p:blipFill>
          <p:spPr>
            <a:xfrm>
              <a:off x="7239000" y="3445043"/>
              <a:ext cx="3429000" cy="1828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99BBDF-29CF-4CB8-516B-F15CF33E8109}"/>
                </a:ext>
              </a:extLst>
            </p:cNvPr>
            <p:cNvSpPr/>
            <p:nvPr/>
          </p:nvSpPr>
          <p:spPr>
            <a:xfrm>
              <a:off x="7924800" y="3581400"/>
              <a:ext cx="2057400" cy="304800"/>
            </a:xfrm>
            <a:prstGeom prst="rect">
              <a:avLst/>
            </a:prstGeom>
            <a:solidFill>
              <a:srgbClr val="809235"/>
            </a:solidFill>
            <a:ln>
              <a:solidFill>
                <a:srgbClr val="809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Largest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781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Where</a:t>
            </a:r>
            <a:r>
              <a:rPr lang="es-MX" dirty="0"/>
              <a:t> do </a:t>
            </a:r>
            <a:r>
              <a:rPr lang="es-MX" dirty="0" err="1"/>
              <a:t>we</a:t>
            </a:r>
            <a:r>
              <a:rPr lang="es-MX" dirty="0"/>
              <a:t> use hexadecimal </a:t>
            </a:r>
            <a:r>
              <a:rPr lang="es-MX" dirty="0" err="1"/>
              <a:t>numbers</a:t>
            </a:r>
            <a:r>
              <a:rPr lang="es-MX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D02A-270F-4E50-A80C-04645E11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79"/>
          <a:stretch/>
        </p:blipFill>
        <p:spPr>
          <a:xfrm>
            <a:off x="533400" y="3581400"/>
            <a:ext cx="4661036" cy="220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4E80CE-716B-48D1-8F69-DA893BB0F05F}"/>
              </a:ext>
            </a:extLst>
          </p:cNvPr>
          <p:cNvSpPr/>
          <p:nvPr/>
        </p:nvSpPr>
        <p:spPr>
          <a:xfrm>
            <a:off x="457200" y="1295400"/>
            <a:ext cx="449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 err="1">
                <a:sym typeface="Wingdings" panose="05000000000000000000" pitchFamily="2" charset="2"/>
              </a:rPr>
              <a:t>To</a:t>
            </a:r>
            <a:r>
              <a:rPr lang="es-MX" sz="2800" dirty="0">
                <a:sym typeface="Wingdings" panose="05000000000000000000" pitchFamily="2" charset="2"/>
              </a:rPr>
              <a:t> </a:t>
            </a:r>
            <a:r>
              <a:rPr lang="es-MX" sz="2800" dirty="0" err="1">
                <a:sym typeface="Wingdings" panose="05000000000000000000" pitchFamily="2" charset="2"/>
              </a:rPr>
              <a:t>represent</a:t>
            </a:r>
            <a:r>
              <a:rPr lang="es-MX" sz="2800" dirty="0">
                <a:sym typeface="Wingdings" panose="05000000000000000000" pitchFamily="2" charset="2"/>
              </a:rPr>
              <a:t> RGB </a:t>
            </a:r>
            <a:r>
              <a:rPr lang="es-MX" sz="2800" dirty="0" err="1">
                <a:sym typeface="Wingdings" panose="05000000000000000000" pitchFamily="2" charset="2"/>
              </a:rPr>
              <a:t>colors</a:t>
            </a: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7A8F4-6984-4573-8F74-0629E6EFF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r="57515"/>
          <a:stretch/>
        </p:blipFill>
        <p:spPr>
          <a:xfrm>
            <a:off x="7848600" y="2173308"/>
            <a:ext cx="2209800" cy="4562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681DB-5FF2-4EDB-B479-9B0CAE30EB13}"/>
              </a:ext>
            </a:extLst>
          </p:cNvPr>
          <p:cNvSpPr/>
          <p:nvPr/>
        </p:nvSpPr>
        <p:spPr>
          <a:xfrm>
            <a:off x="5867400" y="1066800"/>
            <a:ext cx="586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In </a:t>
            </a:r>
            <a:r>
              <a:rPr lang="es-MX" sz="2800" dirty="0" err="1">
                <a:sym typeface="Wingdings" panose="05000000000000000000" pitchFamily="2" charset="2"/>
              </a:rPr>
              <a:t>networks</a:t>
            </a:r>
            <a:r>
              <a:rPr lang="es-MX" sz="2800" dirty="0">
                <a:sym typeface="Wingdings" panose="05000000000000000000" pitchFamily="2" charset="2"/>
              </a:rPr>
              <a:t>, </a:t>
            </a:r>
            <a:r>
              <a:rPr lang="es-MX" sz="2800" dirty="0" err="1">
                <a:sym typeface="Wingdings" panose="05000000000000000000" pitchFamily="2" charset="2"/>
              </a:rPr>
              <a:t>for</a:t>
            </a:r>
            <a:r>
              <a:rPr lang="es-MX" sz="2800" dirty="0">
                <a:sym typeface="Wingdings" panose="05000000000000000000" pitchFamily="2" charset="2"/>
              </a:rPr>
              <a:t> </a:t>
            </a:r>
            <a:r>
              <a:rPr lang="es-MX" sz="2800" dirty="0" err="1">
                <a:sym typeface="Wingdings" panose="05000000000000000000" pitchFamily="2" charset="2"/>
              </a:rPr>
              <a:t>computer</a:t>
            </a:r>
            <a:r>
              <a:rPr lang="es-MX" sz="2800" dirty="0">
                <a:sym typeface="Wingdings" panose="05000000000000000000" pitchFamily="2" charset="2"/>
              </a:rPr>
              <a:t> MAC </a:t>
            </a:r>
            <a:r>
              <a:rPr lang="es-MX" sz="2800" dirty="0" err="1">
                <a:sym typeface="Wingdings" panose="05000000000000000000" pitchFamily="2" charset="2"/>
              </a:rPr>
              <a:t>Addresses</a:t>
            </a: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02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Hexadecimal </a:t>
            </a:r>
            <a:r>
              <a:rPr lang="es-MX" dirty="0" err="1"/>
              <a:t>System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computer science, a hexadecimal base is represented using the following prefix: “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</a:t>
                </a:r>
                <a:r>
                  <a:rPr lang="en-US" dirty="0"/>
                  <a:t>”.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0xF3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0x6A23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0x1745</a:t>
                </a:r>
              </a:p>
              <a:p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Another way of representing it is by including 16 as a subscript: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1745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  <a:blipFill>
                <a:blip r:embed="rId2"/>
                <a:stretch>
                  <a:fillRect l="-110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555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438FB-0789-42CA-87B5-99C842E3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"/>
            <a:ext cx="12192000" cy="6264275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0</a:t>
            </a:r>
          </a:p>
          <a:p>
            <a:pPr marL="0" indent="0">
              <a:buNone/>
            </a:pPr>
            <a:r>
              <a:rPr lang="en-US" sz="3200" dirty="0"/>
              <a:t>1</a:t>
            </a:r>
          </a:p>
          <a:p>
            <a:pPr marL="0" indent="0">
              <a:buNone/>
            </a:pPr>
            <a:r>
              <a:rPr lang="en-US" sz="3200" dirty="0"/>
              <a:t>2</a:t>
            </a:r>
          </a:p>
          <a:p>
            <a:pPr marL="0" indent="0">
              <a:buNone/>
            </a:pPr>
            <a:r>
              <a:rPr lang="en-US" sz="3200" dirty="0"/>
              <a:t>3</a:t>
            </a:r>
          </a:p>
          <a:p>
            <a:pPr marL="0" indent="0">
              <a:buNone/>
            </a:pPr>
            <a:r>
              <a:rPr lang="en-US" sz="3200" dirty="0"/>
              <a:t>4</a:t>
            </a:r>
          </a:p>
          <a:p>
            <a:pPr marL="0" indent="0">
              <a:buNone/>
            </a:pPr>
            <a:r>
              <a:rPr lang="en-US" sz="3200" dirty="0"/>
              <a:t>5</a:t>
            </a:r>
          </a:p>
          <a:p>
            <a:pPr marL="0" indent="0">
              <a:buNone/>
            </a:pPr>
            <a:r>
              <a:rPr lang="en-US" sz="3200" dirty="0"/>
              <a:t>6</a:t>
            </a:r>
          </a:p>
          <a:p>
            <a:pPr marL="0" indent="0">
              <a:buNone/>
            </a:pPr>
            <a:r>
              <a:rPr lang="en-US" sz="3200" dirty="0"/>
              <a:t>7</a:t>
            </a:r>
          </a:p>
          <a:p>
            <a:pPr marL="0" indent="0">
              <a:buNone/>
            </a:pPr>
            <a:r>
              <a:rPr lang="en-US" sz="3200" dirty="0"/>
              <a:t>8</a:t>
            </a:r>
          </a:p>
          <a:p>
            <a:pPr marL="0" indent="0">
              <a:buNone/>
            </a:pPr>
            <a:r>
              <a:rPr lang="en-US" sz="3200" dirty="0"/>
              <a:t>9</a:t>
            </a:r>
          </a:p>
          <a:p>
            <a:pPr marL="0" indent="0">
              <a:buNone/>
            </a:pPr>
            <a:r>
              <a:rPr lang="en-US" sz="3200" dirty="0"/>
              <a:t>A</a:t>
            </a:r>
          </a:p>
          <a:p>
            <a:pPr marL="0" indent="0">
              <a:buNone/>
            </a:pPr>
            <a:r>
              <a:rPr lang="en-US" sz="3200" dirty="0"/>
              <a:t>B</a:t>
            </a:r>
          </a:p>
          <a:p>
            <a:pPr marL="0" indent="0">
              <a:buNone/>
            </a:pPr>
            <a:r>
              <a:rPr lang="en-US" sz="3200" dirty="0"/>
              <a:t>C</a:t>
            </a:r>
          </a:p>
          <a:p>
            <a:pPr marL="0" indent="0">
              <a:buNone/>
            </a:pPr>
            <a:r>
              <a:rPr lang="en-US" sz="3200" dirty="0"/>
              <a:t>D</a:t>
            </a:r>
          </a:p>
          <a:p>
            <a:pPr marL="0" indent="0">
              <a:buNone/>
            </a:pPr>
            <a:r>
              <a:rPr lang="en-US" sz="3200" dirty="0"/>
              <a:t>E</a:t>
            </a:r>
          </a:p>
          <a:p>
            <a:pPr marL="0" indent="0">
              <a:buNone/>
            </a:pPr>
            <a:r>
              <a:rPr lang="en-US" sz="3200" dirty="0"/>
              <a:t>F  </a:t>
            </a:r>
            <a:r>
              <a:rPr lang="en-US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 Largest value with 1 digit</a:t>
            </a:r>
            <a:endParaRPr lang="en-US" sz="3200" b="1" dirty="0">
              <a:solidFill>
                <a:srgbClr val="F55D3E"/>
              </a:solidFill>
            </a:endParaRPr>
          </a:p>
          <a:p>
            <a:pPr marL="0" indent="0">
              <a:buNone/>
            </a:pPr>
            <a:r>
              <a:rPr lang="en-US" sz="3200" dirty="0"/>
              <a:t>10</a:t>
            </a:r>
          </a:p>
          <a:p>
            <a:pPr marL="0" indent="0">
              <a:buNone/>
            </a:pPr>
            <a:r>
              <a:rPr lang="en-US" sz="3200" dirty="0"/>
              <a:t>11</a:t>
            </a:r>
          </a:p>
          <a:p>
            <a:pPr marL="0" indent="0">
              <a:buNone/>
            </a:pPr>
            <a:r>
              <a:rPr lang="en-US" sz="3200" dirty="0"/>
              <a:t>12</a:t>
            </a:r>
          </a:p>
          <a:p>
            <a:pPr marL="0" indent="0">
              <a:buNone/>
            </a:pPr>
            <a:r>
              <a:rPr lang="en-US" sz="3200" dirty="0"/>
              <a:t>13</a:t>
            </a:r>
          </a:p>
          <a:p>
            <a:pPr marL="0" indent="0">
              <a:buNone/>
            </a:pPr>
            <a:r>
              <a:rPr lang="en-US" sz="3200" dirty="0"/>
              <a:t>14</a:t>
            </a:r>
          </a:p>
          <a:p>
            <a:pPr marL="0" indent="0">
              <a:buNone/>
            </a:pPr>
            <a:r>
              <a:rPr lang="en-US" sz="3200" dirty="0"/>
              <a:t>15</a:t>
            </a:r>
          </a:p>
          <a:p>
            <a:pPr marL="0" indent="0">
              <a:buNone/>
            </a:pPr>
            <a:r>
              <a:rPr lang="en-US" sz="3200" dirty="0"/>
              <a:t>16</a:t>
            </a:r>
          </a:p>
          <a:p>
            <a:pPr marL="0" indent="0">
              <a:buNone/>
            </a:pPr>
            <a:r>
              <a:rPr lang="en-US" sz="3200" dirty="0"/>
              <a:t>17</a:t>
            </a:r>
          </a:p>
          <a:p>
            <a:pPr marL="0" indent="0">
              <a:buNone/>
            </a:pPr>
            <a:r>
              <a:rPr lang="en-US" sz="3200" dirty="0"/>
              <a:t>18</a:t>
            </a:r>
          </a:p>
          <a:p>
            <a:pPr marL="0" indent="0">
              <a:buNone/>
            </a:pPr>
            <a:r>
              <a:rPr lang="en-US" sz="3200" dirty="0"/>
              <a:t>19</a:t>
            </a:r>
          </a:p>
          <a:p>
            <a:pPr marL="0" indent="0">
              <a:buNone/>
            </a:pPr>
            <a:r>
              <a:rPr lang="en-US" sz="3200" dirty="0"/>
              <a:t>1A</a:t>
            </a:r>
          </a:p>
          <a:p>
            <a:pPr marL="0" indent="0">
              <a:buNone/>
            </a:pPr>
            <a:r>
              <a:rPr lang="en-US" sz="3200" dirty="0"/>
              <a:t>1B</a:t>
            </a:r>
          </a:p>
          <a:p>
            <a:pPr marL="0" indent="0">
              <a:buNone/>
            </a:pPr>
            <a:r>
              <a:rPr lang="en-US" sz="3200" dirty="0"/>
              <a:t>1C</a:t>
            </a:r>
          </a:p>
          <a:p>
            <a:pPr marL="0" indent="0">
              <a:buNone/>
            </a:pPr>
            <a:r>
              <a:rPr lang="en-US" sz="3200" dirty="0"/>
              <a:t>1D</a:t>
            </a:r>
          </a:p>
          <a:p>
            <a:pPr marL="0" indent="0">
              <a:buNone/>
            </a:pPr>
            <a:r>
              <a:rPr lang="en-US" sz="3200" dirty="0"/>
              <a:t>1E</a:t>
            </a:r>
          </a:p>
          <a:p>
            <a:pPr marL="0" indent="0">
              <a:buNone/>
            </a:pPr>
            <a:r>
              <a:rPr lang="en-US" sz="3200" dirty="0"/>
              <a:t>1F</a:t>
            </a:r>
          </a:p>
          <a:p>
            <a:pPr marL="0" indent="0">
              <a:buNone/>
            </a:pPr>
            <a:r>
              <a:rPr lang="en-US" sz="3200" dirty="0"/>
              <a:t>20</a:t>
            </a:r>
          </a:p>
          <a:p>
            <a:pPr marL="0" indent="0"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/>
              <a:t>FE</a:t>
            </a:r>
          </a:p>
          <a:p>
            <a:pPr marL="0" indent="0">
              <a:buNone/>
            </a:pPr>
            <a:r>
              <a:rPr lang="en-US" sz="3200" dirty="0"/>
              <a:t>FF </a:t>
            </a:r>
            <a:r>
              <a:rPr lang="en-US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 Largest value with two digits</a:t>
            </a:r>
            <a:endParaRPr lang="es-MX" sz="1700" b="1" dirty="0">
              <a:solidFill>
                <a:srgbClr val="F55D3E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100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10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606D7-CE0F-433A-9E96-5351B4BAE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8D35-7AFF-4972-99E8-0FE399483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2222"/>
          <a:stretch/>
        </p:blipFill>
        <p:spPr>
          <a:xfrm>
            <a:off x="0" y="16002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C7D60-5EEC-46B5-88D6-C3029A239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6" b="26669"/>
          <a:stretch/>
        </p:blipFill>
        <p:spPr>
          <a:xfrm>
            <a:off x="0" y="2667000"/>
            <a:ext cx="121920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97C1A-8275-4F36-A9EB-1ADF37E7D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30" b="6670"/>
          <a:stretch/>
        </p:blipFill>
        <p:spPr>
          <a:xfrm>
            <a:off x="12834" y="5257800"/>
            <a:ext cx="1219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8136F-6C16-4DF1-B4D9-029B40002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21657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8F83A-7E89-402D-B080-12438A3D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23333"/>
          <a:stretch/>
        </p:blipFill>
        <p:spPr>
          <a:xfrm>
            <a:off x="0" y="2895600"/>
            <a:ext cx="121920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B5EB4-DBF6-4030-9184-3E08BA8E9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7"/>
          <a:stretch/>
        </p:blipFill>
        <p:spPr>
          <a:xfrm>
            <a:off x="0" y="5257800"/>
            <a:ext cx="1219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Práctica Individual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254F-4249-4D23-AD71-F51A5B7FB0DE}"/>
              </a:ext>
            </a:extLst>
          </p:cNvPr>
          <p:cNvSpPr/>
          <p:nvPr/>
        </p:nvSpPr>
        <p:spPr>
          <a:xfrm>
            <a:off x="381000" y="1075861"/>
            <a:ext cx="929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https://flippybitandtheattackofthehexadecimalsfrombase16.com/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69D29-5151-43A9-A8BA-18EA24AF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39" y="1828800"/>
            <a:ext cx="2866930" cy="4670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D147C-131D-47F7-AB2E-056FD5C8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50146"/>
            <a:ext cx="2404756" cy="240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E539BF-AC1E-49A4-8658-F1C10DB0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37" y="2743200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32F53-00AD-4C8D-85E5-70F00E6A3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977" y="2686050"/>
            <a:ext cx="10668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BE710-024B-4007-BCBC-A89E7878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050147"/>
            <a:ext cx="2404755" cy="24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8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3AC8-36B5-4114-AF1F-9AC475EE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Encoding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D4DBA-D64F-49A8-92BA-745A6BBD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5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DC3670-2361-6E49-C4FC-3A1CA56C7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 bwMode="auto">
          <a:xfrm>
            <a:off x="307775" y="261437"/>
            <a:ext cx="11576450" cy="63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388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BA-0A43-416B-9FD5-6F3A427A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Data </a:t>
            </a:r>
            <a:r>
              <a:rPr lang="es-MX" dirty="0" err="1"/>
              <a:t>Encoding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can express the amount of representable values “M” as a function of the amount of bits “n”.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example, if we use a single byte (8 bits) we can represent: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 r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3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68EA-B236-45C4-9967-B698631C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Data </a:t>
            </a:r>
            <a:r>
              <a:rPr lang="es-MX" dirty="0" err="1"/>
              <a:t>Encoding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/>
                  <a:t>Podemos despejar la ecuación para obtener la cantidad mínima para representar un grupo de valores, por ejemplo: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3.32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Por ejemplo, para codificar el siguiente alfabeto: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0,1,2,3,4,5,6,7,8,9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n-US" dirty="0"/>
                  <a:t>Se </a:t>
                </a:r>
                <a:r>
                  <a:rPr lang="en-US" dirty="0" err="1"/>
                  <a:t>necesitan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≥3.32 ∙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≥3.32</m:t>
                      </m:r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  <a:blipFill>
                <a:blip r:embed="rId2"/>
                <a:stretch>
                  <a:fillRect l="-1053" t="-1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7569"/>
            <a:ext cx="7391399" cy="685799"/>
          </a:xfrm>
        </p:spPr>
        <p:txBody>
          <a:bodyPr>
            <a:normAutofit fontScale="90000"/>
          </a:bodyPr>
          <a:lstStyle/>
          <a:p>
            <a:r>
              <a:rPr lang="en-US" dirty="0"/>
              <a:t>Here is an alternative method.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A02B-1534-4529-A0F5-102FD1910D54}"/>
              </a:ext>
            </a:extLst>
          </p:cNvPr>
          <p:cNvGrpSpPr/>
          <p:nvPr/>
        </p:nvGrpSpPr>
        <p:grpSpPr>
          <a:xfrm>
            <a:off x="755978" y="914400"/>
            <a:ext cx="2877603" cy="1814644"/>
            <a:chOff x="755978" y="914399"/>
            <a:chExt cx="3203347" cy="22952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48D6A30-1877-45AF-820C-7D4C27057EE9}"/>
                </a:ext>
              </a:extLst>
            </p:cNvPr>
            <p:cNvGrpSpPr/>
            <p:nvPr/>
          </p:nvGrpSpPr>
          <p:grpSpPr>
            <a:xfrm>
              <a:off x="990600" y="1069209"/>
              <a:ext cx="2583779" cy="1779870"/>
              <a:chOff x="990600" y="1069209"/>
              <a:chExt cx="2583779" cy="177987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A206794-D694-4960-A6CD-A841FBB8A3FF}"/>
                  </a:ext>
                </a:extLst>
              </p:cNvPr>
              <p:cNvSpPr/>
              <p:nvPr/>
            </p:nvSpPr>
            <p:spPr>
              <a:xfrm>
                <a:off x="990600" y="1665570"/>
                <a:ext cx="1295400" cy="751171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 bit</a:t>
                </a:r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379C1FD-2DDC-4DCB-AA48-B8BAEFE3113B}"/>
                  </a:ext>
                </a:extLst>
              </p:cNvPr>
              <p:cNvSpPr/>
              <p:nvPr/>
            </p:nvSpPr>
            <p:spPr>
              <a:xfrm>
                <a:off x="2583779" y="216328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B8B7C1-DF01-4D0C-A3D1-8F6BDB0C9DE5}"/>
                  </a:ext>
                </a:extLst>
              </p:cNvPr>
              <p:cNvSpPr/>
              <p:nvPr/>
            </p:nvSpPr>
            <p:spPr>
              <a:xfrm>
                <a:off x="2583779" y="10692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DD8B62-34BE-4CFF-80F0-5436D5E9BA56}"/>
                </a:ext>
              </a:extLst>
            </p:cNvPr>
            <p:cNvSpPr/>
            <p:nvPr/>
          </p:nvSpPr>
          <p:spPr>
            <a:xfrm>
              <a:off x="755978" y="914399"/>
              <a:ext cx="3203347" cy="2295233"/>
            </a:xfrm>
            <a:custGeom>
              <a:avLst/>
              <a:gdLst>
                <a:gd name="connsiteX0" fmla="*/ 0 w 3203347"/>
                <a:gd name="connsiteY0" fmla="*/ 0 h 2295233"/>
                <a:gd name="connsiteX1" fmla="*/ 608636 w 3203347"/>
                <a:gd name="connsiteY1" fmla="*/ 0 h 2295233"/>
                <a:gd name="connsiteX2" fmla="*/ 1281339 w 3203347"/>
                <a:gd name="connsiteY2" fmla="*/ 0 h 2295233"/>
                <a:gd name="connsiteX3" fmla="*/ 1889975 w 3203347"/>
                <a:gd name="connsiteY3" fmla="*/ 0 h 2295233"/>
                <a:gd name="connsiteX4" fmla="*/ 2530644 w 3203347"/>
                <a:gd name="connsiteY4" fmla="*/ 0 h 2295233"/>
                <a:gd name="connsiteX5" fmla="*/ 3203347 w 3203347"/>
                <a:gd name="connsiteY5" fmla="*/ 0 h 2295233"/>
                <a:gd name="connsiteX6" fmla="*/ 3203347 w 3203347"/>
                <a:gd name="connsiteY6" fmla="*/ 596761 h 2295233"/>
                <a:gd name="connsiteX7" fmla="*/ 3203347 w 3203347"/>
                <a:gd name="connsiteY7" fmla="*/ 1101712 h 2295233"/>
                <a:gd name="connsiteX8" fmla="*/ 3203347 w 3203347"/>
                <a:gd name="connsiteY8" fmla="*/ 1721425 h 2295233"/>
                <a:gd name="connsiteX9" fmla="*/ 3203347 w 3203347"/>
                <a:gd name="connsiteY9" fmla="*/ 2295233 h 2295233"/>
                <a:gd name="connsiteX10" fmla="*/ 2594711 w 3203347"/>
                <a:gd name="connsiteY10" fmla="*/ 2295233 h 2295233"/>
                <a:gd name="connsiteX11" fmla="*/ 2050142 w 3203347"/>
                <a:gd name="connsiteY11" fmla="*/ 2295233 h 2295233"/>
                <a:gd name="connsiteX12" fmla="*/ 1441506 w 3203347"/>
                <a:gd name="connsiteY12" fmla="*/ 2295233 h 2295233"/>
                <a:gd name="connsiteX13" fmla="*/ 864904 w 3203347"/>
                <a:gd name="connsiteY13" fmla="*/ 2295233 h 2295233"/>
                <a:gd name="connsiteX14" fmla="*/ 0 w 3203347"/>
                <a:gd name="connsiteY14" fmla="*/ 2295233 h 2295233"/>
                <a:gd name="connsiteX15" fmla="*/ 0 w 3203347"/>
                <a:gd name="connsiteY15" fmla="*/ 1721425 h 2295233"/>
                <a:gd name="connsiteX16" fmla="*/ 0 w 3203347"/>
                <a:gd name="connsiteY16" fmla="*/ 1124664 h 2295233"/>
                <a:gd name="connsiteX17" fmla="*/ 0 w 3203347"/>
                <a:gd name="connsiteY17" fmla="*/ 527904 h 2295233"/>
                <a:gd name="connsiteX18" fmla="*/ 0 w 3203347"/>
                <a:gd name="connsiteY18" fmla="*/ 0 h 229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03347" h="2295233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209141" y="217301"/>
                    <a:pt x="3183156" y="389358"/>
                    <a:pt x="3203347" y="596761"/>
                  </a:cubicBezTo>
                  <a:cubicBezTo>
                    <a:pt x="3223538" y="804164"/>
                    <a:pt x="3185163" y="871056"/>
                    <a:pt x="3203347" y="1101712"/>
                  </a:cubicBezTo>
                  <a:cubicBezTo>
                    <a:pt x="3221531" y="1332368"/>
                    <a:pt x="3177748" y="1549059"/>
                    <a:pt x="3203347" y="1721425"/>
                  </a:cubicBezTo>
                  <a:cubicBezTo>
                    <a:pt x="3228946" y="1893791"/>
                    <a:pt x="3207001" y="2094215"/>
                    <a:pt x="3203347" y="2295233"/>
                  </a:cubicBezTo>
                  <a:cubicBezTo>
                    <a:pt x="3043039" y="2271930"/>
                    <a:pt x="2895845" y="2275115"/>
                    <a:pt x="2594711" y="2295233"/>
                  </a:cubicBezTo>
                  <a:cubicBezTo>
                    <a:pt x="2293577" y="2315351"/>
                    <a:pt x="2266569" y="2274493"/>
                    <a:pt x="2050142" y="2295233"/>
                  </a:cubicBezTo>
                  <a:cubicBezTo>
                    <a:pt x="1833715" y="2315973"/>
                    <a:pt x="1653628" y="2299438"/>
                    <a:pt x="1441506" y="2295233"/>
                  </a:cubicBezTo>
                  <a:cubicBezTo>
                    <a:pt x="1229384" y="2291028"/>
                    <a:pt x="1008213" y="2293907"/>
                    <a:pt x="864904" y="2295233"/>
                  </a:cubicBezTo>
                  <a:cubicBezTo>
                    <a:pt x="721595" y="2296559"/>
                    <a:pt x="357955" y="2323305"/>
                    <a:pt x="0" y="2295233"/>
                  </a:cubicBezTo>
                  <a:cubicBezTo>
                    <a:pt x="-27171" y="2009135"/>
                    <a:pt x="28578" y="1988359"/>
                    <a:pt x="0" y="1721425"/>
                  </a:cubicBezTo>
                  <a:cubicBezTo>
                    <a:pt x="-28578" y="1454491"/>
                    <a:pt x="224" y="1379403"/>
                    <a:pt x="0" y="1124664"/>
                  </a:cubicBezTo>
                  <a:cubicBezTo>
                    <a:pt x="-224" y="869925"/>
                    <a:pt x="-5976" y="780642"/>
                    <a:pt x="0" y="527904"/>
                  </a:cubicBezTo>
                  <a:cubicBezTo>
                    <a:pt x="5976" y="275166"/>
                    <a:pt x="13183" y="11537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D132A-F505-4546-8E83-95928D4CEE76}"/>
              </a:ext>
            </a:extLst>
          </p:cNvPr>
          <p:cNvGrpSpPr/>
          <p:nvPr/>
        </p:nvGrpSpPr>
        <p:grpSpPr>
          <a:xfrm>
            <a:off x="824261" y="3558279"/>
            <a:ext cx="2877603" cy="2820253"/>
            <a:chOff x="753572" y="3290833"/>
            <a:chExt cx="3203347" cy="356716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7CB041-32C2-4DA9-B43E-3791334EAF98}"/>
                </a:ext>
              </a:extLst>
            </p:cNvPr>
            <p:cNvGrpSpPr/>
            <p:nvPr/>
          </p:nvGrpSpPr>
          <p:grpSpPr>
            <a:xfrm>
              <a:off x="952502" y="3421387"/>
              <a:ext cx="2621877" cy="3378461"/>
              <a:chOff x="952502" y="3421387"/>
              <a:chExt cx="2621877" cy="337846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CAA1AD-B8D1-4700-A837-7BB83113FCF5}"/>
                  </a:ext>
                </a:extLst>
              </p:cNvPr>
              <p:cNvSpPr/>
              <p:nvPr/>
            </p:nvSpPr>
            <p:spPr>
              <a:xfrm>
                <a:off x="952502" y="4628659"/>
                <a:ext cx="1257298" cy="751171"/>
              </a:xfrm>
              <a:prstGeom prst="roundRect">
                <a:avLst/>
              </a:prstGeom>
              <a:solidFill>
                <a:srgbClr val="1282A2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 bits</a:t>
                </a:r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D405FE6-E8D9-4A18-9F20-061EFF3D0A3F}"/>
                  </a:ext>
                </a:extLst>
              </p:cNvPr>
              <p:cNvSpPr/>
              <p:nvPr/>
            </p:nvSpPr>
            <p:spPr>
              <a:xfrm>
                <a:off x="2583779" y="3421387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601C43C-639C-4D7A-BDEB-7D3DAE4D4549}"/>
                  </a:ext>
                </a:extLst>
              </p:cNvPr>
              <p:cNvSpPr/>
              <p:nvPr/>
            </p:nvSpPr>
            <p:spPr>
              <a:xfrm>
                <a:off x="2583779" y="4318941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DE664A-7637-4C30-AE93-A9948BA128FB}"/>
                  </a:ext>
                </a:extLst>
              </p:cNvPr>
              <p:cNvSpPr/>
              <p:nvPr/>
            </p:nvSpPr>
            <p:spPr>
              <a:xfrm>
                <a:off x="2583779" y="5216495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3E2569-D9F6-4248-AE3E-AFD027334EFB}"/>
                  </a:ext>
                </a:extLst>
              </p:cNvPr>
              <p:cNvSpPr/>
              <p:nvPr/>
            </p:nvSpPr>
            <p:spPr>
              <a:xfrm>
                <a:off x="2583779" y="6114049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680196-3252-460C-9278-7ABDB8F2B040}"/>
                </a:ext>
              </a:extLst>
            </p:cNvPr>
            <p:cNvSpPr/>
            <p:nvPr/>
          </p:nvSpPr>
          <p:spPr>
            <a:xfrm>
              <a:off x="753572" y="3290833"/>
              <a:ext cx="3203347" cy="3567167"/>
            </a:xfrm>
            <a:custGeom>
              <a:avLst/>
              <a:gdLst>
                <a:gd name="connsiteX0" fmla="*/ 0 w 3203347"/>
                <a:gd name="connsiteY0" fmla="*/ 0 h 3567167"/>
                <a:gd name="connsiteX1" fmla="*/ 608636 w 3203347"/>
                <a:gd name="connsiteY1" fmla="*/ 0 h 3567167"/>
                <a:gd name="connsiteX2" fmla="*/ 1281339 w 3203347"/>
                <a:gd name="connsiteY2" fmla="*/ 0 h 3567167"/>
                <a:gd name="connsiteX3" fmla="*/ 1889975 w 3203347"/>
                <a:gd name="connsiteY3" fmla="*/ 0 h 3567167"/>
                <a:gd name="connsiteX4" fmla="*/ 2530644 w 3203347"/>
                <a:gd name="connsiteY4" fmla="*/ 0 h 3567167"/>
                <a:gd name="connsiteX5" fmla="*/ 3203347 w 3203347"/>
                <a:gd name="connsiteY5" fmla="*/ 0 h 3567167"/>
                <a:gd name="connsiteX6" fmla="*/ 3203347 w 3203347"/>
                <a:gd name="connsiteY6" fmla="*/ 630200 h 3567167"/>
                <a:gd name="connsiteX7" fmla="*/ 3203347 w 3203347"/>
                <a:gd name="connsiteY7" fmla="*/ 1117712 h 3567167"/>
                <a:gd name="connsiteX8" fmla="*/ 3203347 w 3203347"/>
                <a:gd name="connsiteY8" fmla="*/ 1783584 h 3567167"/>
                <a:gd name="connsiteX9" fmla="*/ 3203347 w 3203347"/>
                <a:gd name="connsiteY9" fmla="*/ 2378111 h 3567167"/>
                <a:gd name="connsiteX10" fmla="*/ 3203347 w 3203347"/>
                <a:gd name="connsiteY10" fmla="*/ 2936967 h 3567167"/>
                <a:gd name="connsiteX11" fmla="*/ 3203347 w 3203347"/>
                <a:gd name="connsiteY11" fmla="*/ 3567167 h 3567167"/>
                <a:gd name="connsiteX12" fmla="*/ 2562678 w 3203347"/>
                <a:gd name="connsiteY12" fmla="*/ 3567167 h 3567167"/>
                <a:gd name="connsiteX13" fmla="*/ 1986075 w 3203347"/>
                <a:gd name="connsiteY13" fmla="*/ 3567167 h 3567167"/>
                <a:gd name="connsiteX14" fmla="*/ 1313372 w 3203347"/>
                <a:gd name="connsiteY14" fmla="*/ 3567167 h 3567167"/>
                <a:gd name="connsiteX15" fmla="*/ 672703 w 3203347"/>
                <a:gd name="connsiteY15" fmla="*/ 3567167 h 3567167"/>
                <a:gd name="connsiteX16" fmla="*/ 0 w 3203347"/>
                <a:gd name="connsiteY16" fmla="*/ 3567167 h 3567167"/>
                <a:gd name="connsiteX17" fmla="*/ 0 w 3203347"/>
                <a:gd name="connsiteY17" fmla="*/ 3079654 h 3567167"/>
                <a:gd name="connsiteX18" fmla="*/ 0 w 3203347"/>
                <a:gd name="connsiteY18" fmla="*/ 2485126 h 3567167"/>
                <a:gd name="connsiteX19" fmla="*/ 0 w 3203347"/>
                <a:gd name="connsiteY19" fmla="*/ 1854927 h 3567167"/>
                <a:gd name="connsiteX20" fmla="*/ 0 w 3203347"/>
                <a:gd name="connsiteY20" fmla="*/ 1367414 h 3567167"/>
                <a:gd name="connsiteX21" fmla="*/ 0 w 3203347"/>
                <a:gd name="connsiteY21" fmla="*/ 737215 h 3567167"/>
                <a:gd name="connsiteX22" fmla="*/ 0 w 3203347"/>
                <a:gd name="connsiteY22" fmla="*/ 0 h 356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3347" h="3567167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184980" y="284239"/>
                    <a:pt x="3194644" y="444102"/>
                    <a:pt x="3203347" y="630200"/>
                  </a:cubicBezTo>
                  <a:cubicBezTo>
                    <a:pt x="3212050" y="816298"/>
                    <a:pt x="3219975" y="1002571"/>
                    <a:pt x="3203347" y="1117712"/>
                  </a:cubicBezTo>
                  <a:cubicBezTo>
                    <a:pt x="3186719" y="1232853"/>
                    <a:pt x="3225009" y="1611030"/>
                    <a:pt x="3203347" y="1783584"/>
                  </a:cubicBezTo>
                  <a:cubicBezTo>
                    <a:pt x="3181685" y="1956138"/>
                    <a:pt x="3187496" y="2232039"/>
                    <a:pt x="3203347" y="2378111"/>
                  </a:cubicBezTo>
                  <a:cubicBezTo>
                    <a:pt x="3219198" y="2524183"/>
                    <a:pt x="3194465" y="2768881"/>
                    <a:pt x="3203347" y="2936967"/>
                  </a:cubicBezTo>
                  <a:cubicBezTo>
                    <a:pt x="3212229" y="3105053"/>
                    <a:pt x="3212683" y="3402866"/>
                    <a:pt x="3203347" y="3567167"/>
                  </a:cubicBezTo>
                  <a:cubicBezTo>
                    <a:pt x="2939077" y="3537587"/>
                    <a:pt x="2846877" y="3539331"/>
                    <a:pt x="2562678" y="3567167"/>
                  </a:cubicBezTo>
                  <a:cubicBezTo>
                    <a:pt x="2278479" y="3595003"/>
                    <a:pt x="2129655" y="3571748"/>
                    <a:pt x="1986075" y="3567167"/>
                  </a:cubicBezTo>
                  <a:cubicBezTo>
                    <a:pt x="1842495" y="3562586"/>
                    <a:pt x="1460468" y="3575896"/>
                    <a:pt x="1313372" y="3567167"/>
                  </a:cubicBezTo>
                  <a:cubicBezTo>
                    <a:pt x="1166276" y="3558438"/>
                    <a:pt x="865054" y="3591984"/>
                    <a:pt x="672703" y="3567167"/>
                  </a:cubicBezTo>
                  <a:cubicBezTo>
                    <a:pt x="480352" y="3542350"/>
                    <a:pt x="231408" y="3544391"/>
                    <a:pt x="0" y="3567167"/>
                  </a:cubicBezTo>
                  <a:cubicBezTo>
                    <a:pt x="-9402" y="3401573"/>
                    <a:pt x="-12499" y="3201374"/>
                    <a:pt x="0" y="3079654"/>
                  </a:cubicBezTo>
                  <a:cubicBezTo>
                    <a:pt x="12499" y="2957934"/>
                    <a:pt x="-6344" y="2651127"/>
                    <a:pt x="0" y="2485126"/>
                  </a:cubicBezTo>
                  <a:cubicBezTo>
                    <a:pt x="6344" y="2319125"/>
                    <a:pt x="4793" y="2168026"/>
                    <a:pt x="0" y="1854927"/>
                  </a:cubicBezTo>
                  <a:cubicBezTo>
                    <a:pt x="-4793" y="1541828"/>
                    <a:pt x="2775" y="1485715"/>
                    <a:pt x="0" y="1367414"/>
                  </a:cubicBezTo>
                  <a:cubicBezTo>
                    <a:pt x="-2775" y="1249113"/>
                    <a:pt x="14663" y="869364"/>
                    <a:pt x="0" y="737215"/>
                  </a:cubicBezTo>
                  <a:cubicBezTo>
                    <a:pt x="-14663" y="605066"/>
                    <a:pt x="-10889" y="180662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EA8BBB-14C2-40B5-85EC-5FCD7BAF6660}"/>
              </a:ext>
            </a:extLst>
          </p:cNvPr>
          <p:cNvGrpSpPr/>
          <p:nvPr/>
        </p:nvGrpSpPr>
        <p:grpSpPr>
          <a:xfrm>
            <a:off x="4929715" y="1307896"/>
            <a:ext cx="6731464" cy="1704609"/>
            <a:chOff x="4622336" y="210954"/>
            <a:chExt cx="7493464" cy="21560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A015F-2956-4911-A00D-BFE517506E4D}"/>
                </a:ext>
              </a:extLst>
            </p:cNvPr>
            <p:cNvGrpSpPr/>
            <p:nvPr/>
          </p:nvGrpSpPr>
          <p:grpSpPr>
            <a:xfrm>
              <a:off x="4875398" y="444651"/>
              <a:ext cx="7069154" cy="1723627"/>
              <a:chOff x="4875398" y="444651"/>
              <a:chExt cx="7069154" cy="172362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04CA5CD-7898-4DAF-AF34-D5A114A68850}"/>
                  </a:ext>
                </a:extLst>
              </p:cNvPr>
              <p:cNvSpPr/>
              <p:nvPr/>
            </p:nvSpPr>
            <p:spPr>
              <a:xfrm>
                <a:off x="4875398" y="918844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 bits</a:t>
                </a:r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A3B4CB-DA8A-40E3-A00B-EFE6B6897A99}"/>
                  </a:ext>
                </a:extLst>
              </p:cNvPr>
              <p:cNvSpPr/>
              <p:nvPr/>
            </p:nvSpPr>
            <p:spPr>
              <a:xfrm>
                <a:off x="9598527" y="47302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A09AFC-16E8-4078-8DAA-92D4A957B992}"/>
                  </a:ext>
                </a:extLst>
              </p:cNvPr>
              <p:cNvSpPr/>
              <p:nvPr/>
            </p:nvSpPr>
            <p:spPr>
              <a:xfrm>
                <a:off x="10953952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229B9EB-330F-490B-9680-DBF4D71473B3}"/>
                  </a:ext>
                </a:extLst>
              </p:cNvPr>
              <p:cNvSpPr/>
              <p:nvPr/>
            </p:nvSpPr>
            <p:spPr>
              <a:xfrm>
                <a:off x="9598527" y="148247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05B46BA-0EC2-45BD-9BED-166874B78CA2}"/>
                  </a:ext>
                </a:extLst>
              </p:cNvPr>
              <p:cNvSpPr/>
              <p:nvPr/>
            </p:nvSpPr>
            <p:spPr>
              <a:xfrm>
                <a:off x="10953952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9BD1D64-CC78-4881-876D-D7FF3C40E6F5}"/>
                  </a:ext>
                </a:extLst>
              </p:cNvPr>
              <p:cNvSpPr/>
              <p:nvPr/>
            </p:nvSpPr>
            <p:spPr>
              <a:xfrm>
                <a:off x="6866825" y="4446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E65CA60-16E4-46AC-845A-9616AAFC7173}"/>
                  </a:ext>
                </a:extLst>
              </p:cNvPr>
              <p:cNvSpPr/>
              <p:nvPr/>
            </p:nvSpPr>
            <p:spPr>
              <a:xfrm>
                <a:off x="8232676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EBE2132-A18F-4918-8DCD-87B258EBD64D}"/>
                  </a:ext>
                </a:extLst>
              </p:cNvPr>
              <p:cNvSpPr/>
              <p:nvPr/>
            </p:nvSpPr>
            <p:spPr>
              <a:xfrm>
                <a:off x="6866825" y="14584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5102088-8E3D-48AE-9A61-948DCC6BE659}"/>
                  </a:ext>
                </a:extLst>
              </p:cNvPr>
              <p:cNvSpPr/>
              <p:nvPr/>
            </p:nvSpPr>
            <p:spPr>
              <a:xfrm>
                <a:off x="8232676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90E98-5985-427E-99D9-C592BED2671B}"/>
                </a:ext>
              </a:extLst>
            </p:cNvPr>
            <p:cNvSpPr/>
            <p:nvPr/>
          </p:nvSpPr>
          <p:spPr>
            <a:xfrm>
              <a:off x="4622336" y="210954"/>
              <a:ext cx="7493464" cy="2156056"/>
            </a:xfrm>
            <a:custGeom>
              <a:avLst/>
              <a:gdLst>
                <a:gd name="connsiteX0" fmla="*/ 0 w 7493464"/>
                <a:gd name="connsiteY0" fmla="*/ 0 h 2156056"/>
                <a:gd name="connsiteX1" fmla="*/ 606289 w 7493464"/>
                <a:gd name="connsiteY1" fmla="*/ 0 h 2156056"/>
                <a:gd name="connsiteX2" fmla="*/ 1362448 w 7493464"/>
                <a:gd name="connsiteY2" fmla="*/ 0 h 2156056"/>
                <a:gd name="connsiteX3" fmla="*/ 1968737 w 7493464"/>
                <a:gd name="connsiteY3" fmla="*/ 0 h 2156056"/>
                <a:gd name="connsiteX4" fmla="*/ 2649961 w 7493464"/>
                <a:gd name="connsiteY4" fmla="*/ 0 h 2156056"/>
                <a:gd name="connsiteX5" fmla="*/ 3181316 w 7493464"/>
                <a:gd name="connsiteY5" fmla="*/ 0 h 2156056"/>
                <a:gd name="connsiteX6" fmla="*/ 3937475 w 7493464"/>
                <a:gd name="connsiteY6" fmla="*/ 0 h 2156056"/>
                <a:gd name="connsiteX7" fmla="*/ 4543764 w 7493464"/>
                <a:gd name="connsiteY7" fmla="*/ 0 h 2156056"/>
                <a:gd name="connsiteX8" fmla="*/ 5075119 w 7493464"/>
                <a:gd name="connsiteY8" fmla="*/ 0 h 2156056"/>
                <a:gd name="connsiteX9" fmla="*/ 5681408 w 7493464"/>
                <a:gd name="connsiteY9" fmla="*/ 0 h 2156056"/>
                <a:gd name="connsiteX10" fmla="*/ 6512501 w 7493464"/>
                <a:gd name="connsiteY10" fmla="*/ 0 h 2156056"/>
                <a:gd name="connsiteX11" fmla="*/ 7493464 w 7493464"/>
                <a:gd name="connsiteY11" fmla="*/ 0 h 2156056"/>
                <a:gd name="connsiteX12" fmla="*/ 7493464 w 7493464"/>
                <a:gd name="connsiteY12" fmla="*/ 539014 h 2156056"/>
                <a:gd name="connsiteX13" fmla="*/ 7493464 w 7493464"/>
                <a:gd name="connsiteY13" fmla="*/ 1121149 h 2156056"/>
                <a:gd name="connsiteX14" fmla="*/ 7493464 w 7493464"/>
                <a:gd name="connsiteY14" fmla="*/ 1595481 h 2156056"/>
                <a:gd name="connsiteX15" fmla="*/ 7493464 w 7493464"/>
                <a:gd name="connsiteY15" fmla="*/ 2156056 h 2156056"/>
                <a:gd name="connsiteX16" fmla="*/ 6887175 w 7493464"/>
                <a:gd name="connsiteY16" fmla="*/ 2156056 h 2156056"/>
                <a:gd name="connsiteX17" fmla="*/ 6430755 w 7493464"/>
                <a:gd name="connsiteY17" fmla="*/ 2156056 h 2156056"/>
                <a:gd name="connsiteX18" fmla="*/ 5824465 w 7493464"/>
                <a:gd name="connsiteY18" fmla="*/ 2156056 h 2156056"/>
                <a:gd name="connsiteX19" fmla="*/ 5368045 w 7493464"/>
                <a:gd name="connsiteY19" fmla="*/ 2156056 h 2156056"/>
                <a:gd name="connsiteX20" fmla="*/ 4611886 w 7493464"/>
                <a:gd name="connsiteY20" fmla="*/ 2156056 h 2156056"/>
                <a:gd name="connsiteX21" fmla="*/ 3780793 w 7493464"/>
                <a:gd name="connsiteY21" fmla="*/ 2156056 h 2156056"/>
                <a:gd name="connsiteX22" fmla="*/ 3099569 w 7493464"/>
                <a:gd name="connsiteY22" fmla="*/ 2156056 h 2156056"/>
                <a:gd name="connsiteX23" fmla="*/ 2568214 w 7493464"/>
                <a:gd name="connsiteY23" fmla="*/ 2156056 h 2156056"/>
                <a:gd name="connsiteX24" fmla="*/ 1961925 w 7493464"/>
                <a:gd name="connsiteY24" fmla="*/ 2156056 h 2156056"/>
                <a:gd name="connsiteX25" fmla="*/ 1430570 w 7493464"/>
                <a:gd name="connsiteY25" fmla="*/ 2156056 h 2156056"/>
                <a:gd name="connsiteX26" fmla="*/ 749346 w 7493464"/>
                <a:gd name="connsiteY26" fmla="*/ 2156056 h 2156056"/>
                <a:gd name="connsiteX27" fmla="*/ 0 w 7493464"/>
                <a:gd name="connsiteY27" fmla="*/ 2156056 h 2156056"/>
                <a:gd name="connsiteX28" fmla="*/ 0 w 7493464"/>
                <a:gd name="connsiteY28" fmla="*/ 1681724 h 2156056"/>
                <a:gd name="connsiteX29" fmla="*/ 0 w 7493464"/>
                <a:gd name="connsiteY29" fmla="*/ 1164270 h 2156056"/>
                <a:gd name="connsiteX30" fmla="*/ 0 w 7493464"/>
                <a:gd name="connsiteY30" fmla="*/ 668377 h 2156056"/>
                <a:gd name="connsiteX31" fmla="*/ 0 w 7493464"/>
                <a:gd name="connsiteY31" fmla="*/ 0 h 21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93464" h="2156056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494423" y="158256"/>
                    <a:pt x="7506666" y="418017"/>
                    <a:pt x="7493464" y="539014"/>
                  </a:cubicBezTo>
                  <a:cubicBezTo>
                    <a:pt x="7480262" y="660011"/>
                    <a:pt x="7517558" y="871560"/>
                    <a:pt x="7493464" y="1121149"/>
                  </a:cubicBezTo>
                  <a:cubicBezTo>
                    <a:pt x="7469370" y="1370738"/>
                    <a:pt x="7513428" y="1411624"/>
                    <a:pt x="7493464" y="1595481"/>
                  </a:cubicBezTo>
                  <a:cubicBezTo>
                    <a:pt x="7473500" y="1779338"/>
                    <a:pt x="7511057" y="1944334"/>
                    <a:pt x="7493464" y="2156056"/>
                  </a:cubicBezTo>
                  <a:cubicBezTo>
                    <a:pt x="7346741" y="2134567"/>
                    <a:pt x="7052065" y="2159864"/>
                    <a:pt x="6887175" y="2156056"/>
                  </a:cubicBezTo>
                  <a:cubicBezTo>
                    <a:pt x="6722285" y="2152248"/>
                    <a:pt x="6540381" y="2166459"/>
                    <a:pt x="6430755" y="2156056"/>
                  </a:cubicBezTo>
                  <a:cubicBezTo>
                    <a:pt x="6321129" y="2145653"/>
                    <a:pt x="5947312" y="2126395"/>
                    <a:pt x="5824465" y="2156056"/>
                  </a:cubicBezTo>
                  <a:cubicBezTo>
                    <a:pt x="5701618" y="2185718"/>
                    <a:pt x="5537407" y="2142345"/>
                    <a:pt x="5368045" y="2156056"/>
                  </a:cubicBezTo>
                  <a:cubicBezTo>
                    <a:pt x="5198683" y="2169767"/>
                    <a:pt x="4774823" y="2175437"/>
                    <a:pt x="4611886" y="2156056"/>
                  </a:cubicBezTo>
                  <a:cubicBezTo>
                    <a:pt x="4448949" y="2136675"/>
                    <a:pt x="4047032" y="2160385"/>
                    <a:pt x="3780793" y="2156056"/>
                  </a:cubicBezTo>
                  <a:cubicBezTo>
                    <a:pt x="3514554" y="2151727"/>
                    <a:pt x="3313305" y="2157311"/>
                    <a:pt x="3099569" y="2156056"/>
                  </a:cubicBezTo>
                  <a:cubicBezTo>
                    <a:pt x="2885833" y="2154801"/>
                    <a:pt x="2723244" y="2168871"/>
                    <a:pt x="2568214" y="2156056"/>
                  </a:cubicBezTo>
                  <a:cubicBezTo>
                    <a:pt x="2413185" y="2143241"/>
                    <a:pt x="2241823" y="2183240"/>
                    <a:pt x="1961925" y="2156056"/>
                  </a:cubicBezTo>
                  <a:cubicBezTo>
                    <a:pt x="1682027" y="2128872"/>
                    <a:pt x="1586429" y="2181851"/>
                    <a:pt x="1430570" y="2156056"/>
                  </a:cubicBezTo>
                  <a:cubicBezTo>
                    <a:pt x="1274711" y="2130261"/>
                    <a:pt x="1073461" y="2168671"/>
                    <a:pt x="749346" y="2156056"/>
                  </a:cubicBezTo>
                  <a:cubicBezTo>
                    <a:pt x="425231" y="2143441"/>
                    <a:pt x="157939" y="2173278"/>
                    <a:pt x="0" y="2156056"/>
                  </a:cubicBezTo>
                  <a:cubicBezTo>
                    <a:pt x="-9631" y="2052412"/>
                    <a:pt x="-22264" y="1794505"/>
                    <a:pt x="0" y="1681724"/>
                  </a:cubicBezTo>
                  <a:cubicBezTo>
                    <a:pt x="22264" y="1568943"/>
                    <a:pt x="12680" y="1271913"/>
                    <a:pt x="0" y="1164270"/>
                  </a:cubicBezTo>
                  <a:cubicBezTo>
                    <a:pt x="-12680" y="1056627"/>
                    <a:pt x="-22653" y="855339"/>
                    <a:pt x="0" y="668377"/>
                  </a:cubicBezTo>
                  <a:cubicBezTo>
                    <a:pt x="22653" y="481415"/>
                    <a:pt x="31912" y="155066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B1ED13-6E1D-46C1-A025-BAA1F7B15DCA}"/>
              </a:ext>
            </a:extLst>
          </p:cNvPr>
          <p:cNvGrpSpPr/>
          <p:nvPr/>
        </p:nvGrpSpPr>
        <p:grpSpPr>
          <a:xfrm>
            <a:off x="5284650" y="3296385"/>
            <a:ext cx="6731464" cy="3233082"/>
            <a:chOff x="4622336" y="2710518"/>
            <a:chExt cx="7493464" cy="408932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58AEB9-8E22-4A49-8FA3-906CA4909F05}"/>
                </a:ext>
              </a:extLst>
            </p:cNvPr>
            <p:cNvGrpSpPr/>
            <p:nvPr/>
          </p:nvGrpSpPr>
          <p:grpSpPr>
            <a:xfrm>
              <a:off x="4840907" y="3057724"/>
              <a:ext cx="7103645" cy="3641772"/>
              <a:chOff x="4840907" y="3057724"/>
              <a:chExt cx="7103645" cy="364177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0AC262-E9E9-48CD-9F0A-6D826BCBA8CF}"/>
                  </a:ext>
                </a:extLst>
              </p:cNvPr>
              <p:cNvSpPr/>
              <p:nvPr/>
            </p:nvSpPr>
            <p:spPr>
              <a:xfrm>
                <a:off x="4840907" y="4490990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 bits</a:t>
                </a:r>
                <a:endParaRPr lang="en-US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CA42692-8BFE-4D3C-B39C-DDAFF72F16DA}"/>
                  </a:ext>
                </a:extLst>
              </p:cNvPr>
              <p:cNvSpPr/>
              <p:nvPr/>
            </p:nvSpPr>
            <p:spPr>
              <a:xfrm>
                <a:off x="9598527" y="308610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0D81283-8DC1-49F2-B557-AA0D852EF375}"/>
                  </a:ext>
                </a:extLst>
              </p:cNvPr>
              <p:cNvSpPr/>
              <p:nvPr/>
            </p:nvSpPr>
            <p:spPr>
              <a:xfrm>
                <a:off x="10953952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09352BA-98E4-4E4E-8402-A6594E6E37A2}"/>
                  </a:ext>
                </a:extLst>
              </p:cNvPr>
              <p:cNvSpPr/>
              <p:nvPr/>
            </p:nvSpPr>
            <p:spPr>
              <a:xfrm>
                <a:off x="9598527" y="409555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34F1256-52EA-4A9C-B435-4B0E3F0D56E3}"/>
                  </a:ext>
                </a:extLst>
              </p:cNvPr>
              <p:cNvSpPr/>
              <p:nvPr/>
            </p:nvSpPr>
            <p:spPr>
              <a:xfrm>
                <a:off x="10953952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DD98EAA-2D32-4230-A801-313E3C9E2897}"/>
                  </a:ext>
                </a:extLst>
              </p:cNvPr>
              <p:cNvSpPr/>
              <p:nvPr/>
            </p:nvSpPr>
            <p:spPr>
              <a:xfrm>
                <a:off x="6866825" y="3057724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28ECDB5-9B32-450F-9FE1-493C557456F3}"/>
                  </a:ext>
                </a:extLst>
              </p:cNvPr>
              <p:cNvSpPr/>
              <p:nvPr/>
            </p:nvSpPr>
            <p:spPr>
              <a:xfrm>
                <a:off x="8232676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7515E38-841F-4533-BC68-3A1B3C1AD37A}"/>
                  </a:ext>
                </a:extLst>
              </p:cNvPr>
              <p:cNvSpPr/>
              <p:nvPr/>
            </p:nvSpPr>
            <p:spPr>
              <a:xfrm>
                <a:off x="6866825" y="407148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FEA5066-A220-4391-A287-6EC93366EAFF}"/>
                  </a:ext>
                </a:extLst>
              </p:cNvPr>
              <p:cNvSpPr/>
              <p:nvPr/>
            </p:nvSpPr>
            <p:spPr>
              <a:xfrm>
                <a:off x="8232676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6B9C930-A6DE-4BC1-BD4F-A19D1FAA2439}"/>
                  </a:ext>
                </a:extLst>
              </p:cNvPr>
              <p:cNvSpPr/>
              <p:nvPr/>
            </p:nvSpPr>
            <p:spPr>
              <a:xfrm>
                <a:off x="9598527" y="500424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2FD2C45-77E9-4B7A-9CAB-B6109F51C6C2}"/>
                  </a:ext>
                </a:extLst>
              </p:cNvPr>
              <p:cNvSpPr/>
              <p:nvPr/>
            </p:nvSpPr>
            <p:spPr>
              <a:xfrm>
                <a:off x="10953952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EB2081C-2E23-4C05-A8E5-A8E90EFB4E35}"/>
                  </a:ext>
                </a:extLst>
              </p:cNvPr>
              <p:cNvSpPr/>
              <p:nvPr/>
            </p:nvSpPr>
            <p:spPr>
              <a:xfrm>
                <a:off x="9598527" y="601369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64A8F79-2FB7-4921-9B99-4DF01C019FB0}"/>
                  </a:ext>
                </a:extLst>
              </p:cNvPr>
              <p:cNvSpPr/>
              <p:nvPr/>
            </p:nvSpPr>
            <p:spPr>
              <a:xfrm>
                <a:off x="10953952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CBF50F-2466-48B1-A981-E31F067F2E5C}"/>
                  </a:ext>
                </a:extLst>
              </p:cNvPr>
              <p:cNvSpPr/>
              <p:nvPr/>
            </p:nvSpPr>
            <p:spPr>
              <a:xfrm>
                <a:off x="6866825" y="497586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B2BDB61-EF2A-4EF0-975E-30D5E0EB25AB}"/>
                  </a:ext>
                </a:extLst>
              </p:cNvPr>
              <p:cNvSpPr/>
              <p:nvPr/>
            </p:nvSpPr>
            <p:spPr>
              <a:xfrm>
                <a:off x="8232676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9E114BE-2B1A-4DAF-B0FC-87A2FE52910B}"/>
                  </a:ext>
                </a:extLst>
              </p:cNvPr>
              <p:cNvSpPr/>
              <p:nvPr/>
            </p:nvSpPr>
            <p:spPr>
              <a:xfrm>
                <a:off x="6866825" y="59896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69BD9E8-46F8-4D13-9744-E1C2E26FAE82}"/>
                  </a:ext>
                </a:extLst>
              </p:cNvPr>
              <p:cNvSpPr/>
              <p:nvPr/>
            </p:nvSpPr>
            <p:spPr>
              <a:xfrm>
                <a:off x="8232676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F1B801-6CC8-4B5B-B7B6-DE79AB6BD21A}"/>
                </a:ext>
              </a:extLst>
            </p:cNvPr>
            <p:cNvSpPr/>
            <p:nvPr/>
          </p:nvSpPr>
          <p:spPr>
            <a:xfrm>
              <a:off x="4622336" y="2710518"/>
              <a:ext cx="7493464" cy="4089329"/>
            </a:xfrm>
            <a:custGeom>
              <a:avLst/>
              <a:gdLst>
                <a:gd name="connsiteX0" fmla="*/ 0 w 7493464"/>
                <a:gd name="connsiteY0" fmla="*/ 0 h 4089329"/>
                <a:gd name="connsiteX1" fmla="*/ 606289 w 7493464"/>
                <a:gd name="connsiteY1" fmla="*/ 0 h 4089329"/>
                <a:gd name="connsiteX2" fmla="*/ 1362448 w 7493464"/>
                <a:gd name="connsiteY2" fmla="*/ 0 h 4089329"/>
                <a:gd name="connsiteX3" fmla="*/ 1968737 w 7493464"/>
                <a:gd name="connsiteY3" fmla="*/ 0 h 4089329"/>
                <a:gd name="connsiteX4" fmla="*/ 2649961 w 7493464"/>
                <a:gd name="connsiteY4" fmla="*/ 0 h 4089329"/>
                <a:gd name="connsiteX5" fmla="*/ 3181316 w 7493464"/>
                <a:gd name="connsiteY5" fmla="*/ 0 h 4089329"/>
                <a:gd name="connsiteX6" fmla="*/ 3937475 w 7493464"/>
                <a:gd name="connsiteY6" fmla="*/ 0 h 4089329"/>
                <a:gd name="connsiteX7" fmla="*/ 4543764 w 7493464"/>
                <a:gd name="connsiteY7" fmla="*/ 0 h 4089329"/>
                <a:gd name="connsiteX8" fmla="*/ 5075119 w 7493464"/>
                <a:gd name="connsiteY8" fmla="*/ 0 h 4089329"/>
                <a:gd name="connsiteX9" fmla="*/ 5681408 w 7493464"/>
                <a:gd name="connsiteY9" fmla="*/ 0 h 4089329"/>
                <a:gd name="connsiteX10" fmla="*/ 6512501 w 7493464"/>
                <a:gd name="connsiteY10" fmla="*/ 0 h 4089329"/>
                <a:gd name="connsiteX11" fmla="*/ 7493464 w 7493464"/>
                <a:gd name="connsiteY11" fmla="*/ 0 h 4089329"/>
                <a:gd name="connsiteX12" fmla="*/ 7493464 w 7493464"/>
                <a:gd name="connsiteY12" fmla="*/ 681555 h 4089329"/>
                <a:gd name="connsiteX13" fmla="*/ 7493464 w 7493464"/>
                <a:gd name="connsiteY13" fmla="*/ 1444896 h 4089329"/>
                <a:gd name="connsiteX14" fmla="*/ 7493464 w 7493464"/>
                <a:gd name="connsiteY14" fmla="*/ 2003771 h 4089329"/>
                <a:gd name="connsiteX15" fmla="*/ 7493464 w 7493464"/>
                <a:gd name="connsiteY15" fmla="*/ 2685326 h 4089329"/>
                <a:gd name="connsiteX16" fmla="*/ 7493464 w 7493464"/>
                <a:gd name="connsiteY16" fmla="*/ 3325988 h 4089329"/>
                <a:gd name="connsiteX17" fmla="*/ 7493464 w 7493464"/>
                <a:gd name="connsiteY17" fmla="*/ 4089329 h 4089329"/>
                <a:gd name="connsiteX18" fmla="*/ 7037044 w 7493464"/>
                <a:gd name="connsiteY18" fmla="*/ 4089329 h 4089329"/>
                <a:gd name="connsiteX19" fmla="*/ 6580624 w 7493464"/>
                <a:gd name="connsiteY19" fmla="*/ 4089329 h 4089329"/>
                <a:gd name="connsiteX20" fmla="*/ 5824465 w 7493464"/>
                <a:gd name="connsiteY20" fmla="*/ 4089329 h 4089329"/>
                <a:gd name="connsiteX21" fmla="*/ 4993372 w 7493464"/>
                <a:gd name="connsiteY21" fmla="*/ 4089329 h 4089329"/>
                <a:gd name="connsiteX22" fmla="*/ 4312148 w 7493464"/>
                <a:gd name="connsiteY22" fmla="*/ 4089329 h 4089329"/>
                <a:gd name="connsiteX23" fmla="*/ 3780793 w 7493464"/>
                <a:gd name="connsiteY23" fmla="*/ 4089329 h 4089329"/>
                <a:gd name="connsiteX24" fmla="*/ 3174504 w 7493464"/>
                <a:gd name="connsiteY24" fmla="*/ 4089329 h 4089329"/>
                <a:gd name="connsiteX25" fmla="*/ 2643149 w 7493464"/>
                <a:gd name="connsiteY25" fmla="*/ 4089329 h 4089329"/>
                <a:gd name="connsiteX26" fmla="*/ 1961925 w 7493464"/>
                <a:gd name="connsiteY26" fmla="*/ 4089329 h 4089329"/>
                <a:gd name="connsiteX27" fmla="*/ 1430570 w 7493464"/>
                <a:gd name="connsiteY27" fmla="*/ 4089329 h 4089329"/>
                <a:gd name="connsiteX28" fmla="*/ 974150 w 7493464"/>
                <a:gd name="connsiteY28" fmla="*/ 4089329 h 4089329"/>
                <a:gd name="connsiteX29" fmla="*/ 0 w 7493464"/>
                <a:gd name="connsiteY29" fmla="*/ 4089329 h 4089329"/>
                <a:gd name="connsiteX30" fmla="*/ 0 w 7493464"/>
                <a:gd name="connsiteY30" fmla="*/ 3530454 h 4089329"/>
                <a:gd name="connsiteX31" fmla="*/ 0 w 7493464"/>
                <a:gd name="connsiteY31" fmla="*/ 2848899 h 4089329"/>
                <a:gd name="connsiteX32" fmla="*/ 0 w 7493464"/>
                <a:gd name="connsiteY32" fmla="*/ 2085558 h 4089329"/>
                <a:gd name="connsiteX33" fmla="*/ 0 w 7493464"/>
                <a:gd name="connsiteY33" fmla="*/ 1526683 h 4089329"/>
                <a:gd name="connsiteX34" fmla="*/ 0 w 7493464"/>
                <a:gd name="connsiteY34" fmla="*/ 886021 h 4089329"/>
                <a:gd name="connsiteX35" fmla="*/ 0 w 7493464"/>
                <a:gd name="connsiteY35" fmla="*/ 0 h 408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93464" h="4089329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508522" y="280608"/>
                    <a:pt x="7502982" y="444160"/>
                    <a:pt x="7493464" y="681555"/>
                  </a:cubicBezTo>
                  <a:cubicBezTo>
                    <a:pt x="7483946" y="918950"/>
                    <a:pt x="7505567" y="1202799"/>
                    <a:pt x="7493464" y="1444896"/>
                  </a:cubicBezTo>
                  <a:cubicBezTo>
                    <a:pt x="7481361" y="1686993"/>
                    <a:pt x="7516399" y="1826165"/>
                    <a:pt x="7493464" y="2003771"/>
                  </a:cubicBezTo>
                  <a:cubicBezTo>
                    <a:pt x="7470529" y="2181378"/>
                    <a:pt x="7463192" y="2457137"/>
                    <a:pt x="7493464" y="2685326"/>
                  </a:cubicBezTo>
                  <a:cubicBezTo>
                    <a:pt x="7523736" y="2913516"/>
                    <a:pt x="7483965" y="3020073"/>
                    <a:pt x="7493464" y="3325988"/>
                  </a:cubicBezTo>
                  <a:cubicBezTo>
                    <a:pt x="7502963" y="3631903"/>
                    <a:pt x="7497469" y="3712212"/>
                    <a:pt x="7493464" y="4089329"/>
                  </a:cubicBezTo>
                  <a:cubicBezTo>
                    <a:pt x="7319968" y="4091232"/>
                    <a:pt x="7201835" y="4096361"/>
                    <a:pt x="7037044" y="4089329"/>
                  </a:cubicBezTo>
                  <a:cubicBezTo>
                    <a:pt x="6872253" y="4082297"/>
                    <a:pt x="6749986" y="4075618"/>
                    <a:pt x="6580624" y="4089329"/>
                  </a:cubicBezTo>
                  <a:cubicBezTo>
                    <a:pt x="6411262" y="4103040"/>
                    <a:pt x="5987402" y="4108710"/>
                    <a:pt x="5824465" y="4089329"/>
                  </a:cubicBezTo>
                  <a:cubicBezTo>
                    <a:pt x="5661528" y="4069948"/>
                    <a:pt x="5259611" y="4093658"/>
                    <a:pt x="4993372" y="4089329"/>
                  </a:cubicBezTo>
                  <a:cubicBezTo>
                    <a:pt x="4727133" y="4085000"/>
                    <a:pt x="4525884" y="4090584"/>
                    <a:pt x="4312148" y="4089329"/>
                  </a:cubicBezTo>
                  <a:cubicBezTo>
                    <a:pt x="4098412" y="4088074"/>
                    <a:pt x="3935823" y="4102144"/>
                    <a:pt x="3780793" y="4089329"/>
                  </a:cubicBezTo>
                  <a:cubicBezTo>
                    <a:pt x="3625764" y="4076514"/>
                    <a:pt x="3454402" y="4116513"/>
                    <a:pt x="3174504" y="4089329"/>
                  </a:cubicBezTo>
                  <a:cubicBezTo>
                    <a:pt x="2894606" y="4062145"/>
                    <a:pt x="2799008" y="4115124"/>
                    <a:pt x="2643149" y="4089329"/>
                  </a:cubicBezTo>
                  <a:cubicBezTo>
                    <a:pt x="2487290" y="4063534"/>
                    <a:pt x="2286040" y="4101944"/>
                    <a:pt x="1961925" y="4089329"/>
                  </a:cubicBezTo>
                  <a:cubicBezTo>
                    <a:pt x="1637810" y="4076714"/>
                    <a:pt x="1626854" y="4081645"/>
                    <a:pt x="1430570" y="4089329"/>
                  </a:cubicBezTo>
                  <a:cubicBezTo>
                    <a:pt x="1234287" y="4097013"/>
                    <a:pt x="1192926" y="4090926"/>
                    <a:pt x="974150" y="4089329"/>
                  </a:cubicBezTo>
                  <a:cubicBezTo>
                    <a:pt x="755374" y="4087732"/>
                    <a:pt x="295570" y="4099861"/>
                    <a:pt x="0" y="4089329"/>
                  </a:cubicBezTo>
                  <a:cubicBezTo>
                    <a:pt x="13139" y="3861249"/>
                    <a:pt x="6294" y="3770103"/>
                    <a:pt x="0" y="3530454"/>
                  </a:cubicBezTo>
                  <a:cubicBezTo>
                    <a:pt x="-6294" y="3290806"/>
                    <a:pt x="-11735" y="3171989"/>
                    <a:pt x="0" y="2848899"/>
                  </a:cubicBezTo>
                  <a:cubicBezTo>
                    <a:pt x="11735" y="2525809"/>
                    <a:pt x="35981" y="2439854"/>
                    <a:pt x="0" y="2085558"/>
                  </a:cubicBezTo>
                  <a:cubicBezTo>
                    <a:pt x="-35981" y="1731262"/>
                    <a:pt x="9059" y="1786325"/>
                    <a:pt x="0" y="1526683"/>
                  </a:cubicBezTo>
                  <a:cubicBezTo>
                    <a:pt x="-9059" y="1267041"/>
                    <a:pt x="21045" y="1124298"/>
                    <a:pt x="0" y="886021"/>
                  </a:cubicBezTo>
                  <a:cubicBezTo>
                    <a:pt x="-21045" y="647744"/>
                    <a:pt x="3589" y="18355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1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dirty="0" err="1"/>
              <a:t>Why</a:t>
            </a:r>
            <a:r>
              <a:rPr lang="es-ES" sz="6600" dirty="0"/>
              <a:t> do </a:t>
            </a:r>
            <a:r>
              <a:rPr lang="es-ES" sz="6600" dirty="0" err="1"/>
              <a:t>we</a:t>
            </a:r>
            <a:r>
              <a:rPr lang="es-ES" sz="6600" dirty="0"/>
              <a:t> use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MX" dirty="0" err="1"/>
                  <a:t>If</a:t>
                </a:r>
                <a:r>
                  <a:rPr lang="es-MX" dirty="0"/>
                  <a:t> </a:t>
                </a:r>
                <a:r>
                  <a:rPr lang="es-MX" dirty="0" err="1"/>
                  <a:t>we</a:t>
                </a:r>
                <a:r>
                  <a:rPr lang="es-MX" dirty="0"/>
                  <a:t> </a:t>
                </a:r>
                <a:r>
                  <a:rPr lang="es-MX" dirty="0" err="1"/>
                  <a:t>want</a:t>
                </a:r>
                <a:r>
                  <a:rPr lang="es-MX" dirty="0"/>
                  <a:t> </a:t>
                </a:r>
                <a:r>
                  <a:rPr lang="es-MX" dirty="0" err="1"/>
                  <a:t>to</a:t>
                </a:r>
                <a:r>
                  <a:rPr lang="es-MX" dirty="0"/>
                  <a:t> </a:t>
                </a:r>
                <a:r>
                  <a:rPr lang="es-MX" dirty="0" err="1"/>
                  <a:t>represent</a:t>
                </a:r>
                <a:r>
                  <a:rPr lang="es-MX" dirty="0"/>
                  <a:t> </a:t>
                </a:r>
                <a:r>
                  <a:rPr lang="es-MX" dirty="0" err="1"/>
                  <a:t>an</a:t>
                </a:r>
                <a:r>
                  <a:rPr lang="es-MX" dirty="0"/>
                  <a:t> </a:t>
                </a:r>
                <a:r>
                  <a:rPr lang="es-MX" dirty="0" err="1"/>
                  <a:t>alphabet</a:t>
                </a:r>
                <a:r>
                  <a:rPr lang="es-MX" dirty="0"/>
                  <a:t> </a:t>
                </a:r>
                <a:r>
                  <a:rPr lang="es-MX" dirty="0" err="1"/>
                  <a:t>of</a:t>
                </a:r>
                <a:r>
                  <a:rPr lang="es-MX" dirty="0"/>
                  <a:t> 700 </a:t>
                </a:r>
                <a:r>
                  <a:rPr lang="es-MX" dirty="0" err="1"/>
                  <a:t>different</a:t>
                </a:r>
                <a:r>
                  <a:rPr lang="es-MX" dirty="0"/>
                  <a:t> </a:t>
                </a:r>
                <a:r>
                  <a:rPr lang="es-MX" dirty="0" err="1"/>
                  <a:t>characters</a:t>
                </a:r>
                <a:r>
                  <a:rPr lang="es-MX" dirty="0"/>
                  <a:t>, </a:t>
                </a:r>
                <a:r>
                  <a:rPr lang="es-MX" dirty="0" err="1"/>
                  <a:t>we</a:t>
                </a:r>
                <a:r>
                  <a:rPr lang="es-MX" dirty="0"/>
                  <a:t> </a:t>
                </a:r>
                <a:r>
                  <a:rPr lang="es-MX" dirty="0" err="1"/>
                  <a:t>need</a:t>
                </a:r>
                <a:r>
                  <a:rPr lang="es-MX" dirty="0"/>
                  <a:t> </a:t>
                </a:r>
                <a:r>
                  <a:rPr lang="es-MX" dirty="0" err="1"/>
                  <a:t>to</a:t>
                </a:r>
                <a:r>
                  <a:rPr lang="es-MX" dirty="0"/>
                  <a:t> </a:t>
                </a:r>
                <a:r>
                  <a:rPr lang="es-MX" dirty="0" err="1"/>
                  <a:t>increment</a:t>
                </a:r>
                <a:r>
                  <a:rPr lang="es-MX" dirty="0"/>
                  <a:t> </a:t>
                </a:r>
                <a:r>
                  <a:rPr lang="es-MX" dirty="0" err="1"/>
                  <a:t>the</a:t>
                </a:r>
                <a:r>
                  <a:rPr lang="es-MX" dirty="0"/>
                  <a:t> bit </a:t>
                </a:r>
                <a:r>
                  <a:rPr lang="es-MX" dirty="0" err="1"/>
                  <a:t>count</a:t>
                </a:r>
                <a:r>
                  <a:rPr lang="es-MX" dirty="0"/>
                  <a:t> </a:t>
                </a:r>
                <a:r>
                  <a:rPr lang="es-MX" dirty="0" err="1"/>
                  <a:t>one</a:t>
                </a:r>
                <a:r>
                  <a:rPr lang="es-MX" dirty="0"/>
                  <a:t> </a:t>
                </a:r>
                <a:r>
                  <a:rPr lang="es-MX" dirty="0" err="1"/>
                  <a:t>by</a:t>
                </a:r>
                <a:r>
                  <a:rPr lang="es-MX" dirty="0"/>
                  <a:t> </a:t>
                </a:r>
                <a:r>
                  <a:rPr lang="es-MX" dirty="0" err="1"/>
                  <a:t>one</a:t>
                </a:r>
                <a:r>
                  <a:rPr lang="es-MX" dirty="0"/>
                  <a:t> </a:t>
                </a:r>
                <a:r>
                  <a:rPr lang="es-MX" dirty="0" err="1"/>
                  <a:t>until</a:t>
                </a:r>
                <a:r>
                  <a:rPr lang="es-MX" dirty="0"/>
                  <a:t> </a:t>
                </a:r>
                <a:r>
                  <a:rPr lang="es-MX" dirty="0" err="1"/>
                  <a:t>it</a:t>
                </a:r>
                <a:r>
                  <a:rPr lang="es-MX" dirty="0"/>
                  <a:t> 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1 bit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s-MX" dirty="0"/>
                  <a:t> =  2 </a:t>
                </a:r>
                <a:r>
                  <a:rPr lang="es-MX" dirty="0" err="1"/>
                  <a:t>values</a:t>
                </a: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2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/>
                  <a:t> = 4 </a:t>
                </a:r>
                <a:r>
                  <a:rPr lang="es-MX" dirty="0" err="1"/>
                  <a:t>values</a:t>
                </a: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3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MX" dirty="0"/>
                  <a:t> = 8 </a:t>
                </a:r>
                <a:r>
                  <a:rPr lang="es-MX" dirty="0" err="1"/>
                  <a:t>values</a:t>
                </a: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4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MX" dirty="0"/>
                  <a:t> = 16 </a:t>
                </a:r>
                <a:r>
                  <a:rPr lang="es-MX" dirty="0" err="1"/>
                  <a:t>values</a:t>
                </a: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5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s-MX" dirty="0"/>
                  <a:t> = 32 </a:t>
                </a:r>
                <a:r>
                  <a:rPr lang="es-MX" dirty="0" err="1"/>
                  <a:t>values</a:t>
                </a: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6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s-MX" dirty="0"/>
                  <a:t> = 64 </a:t>
                </a:r>
                <a:r>
                  <a:rPr lang="es-MX" dirty="0" err="1"/>
                  <a:t>values</a:t>
                </a: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7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s-MX" dirty="0"/>
                  <a:t> = 128 </a:t>
                </a:r>
                <a:r>
                  <a:rPr lang="es-MX" dirty="0" err="1"/>
                  <a:t>values</a:t>
                </a: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8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s-MX" dirty="0"/>
                  <a:t> = 256 </a:t>
                </a:r>
                <a:r>
                  <a:rPr lang="es-MX" dirty="0" err="1"/>
                  <a:t>values</a:t>
                </a: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9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s-MX" dirty="0"/>
                  <a:t> = 512 </a:t>
                </a:r>
                <a:r>
                  <a:rPr lang="es-MX" dirty="0" err="1"/>
                  <a:t>values</a:t>
                </a:r>
                <a:endParaRPr lang="es-MX" dirty="0"/>
              </a:p>
              <a:p>
                <a:pPr marL="0" indent="0">
                  <a:buNone/>
                </a:pPr>
                <a:r>
                  <a:rPr lang="es-MX" dirty="0">
                    <a:highlight>
                      <a:srgbClr val="FFFF00"/>
                    </a:highlight>
                  </a:rPr>
                  <a:t>10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s-MX" dirty="0">
                    <a:highlight>
                      <a:srgbClr val="FFFF00"/>
                    </a:highlight>
                  </a:rPr>
                  <a:t> = 1024 </a:t>
                </a:r>
                <a:r>
                  <a:rPr lang="es-MX" dirty="0" err="1">
                    <a:highlight>
                      <a:srgbClr val="FFFF00"/>
                    </a:highlight>
                  </a:rPr>
                  <a:t>values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7" t="-3404" b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25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Data </a:t>
            </a:r>
            <a:r>
              <a:rPr lang="es-MX" sz="4000" dirty="0" err="1"/>
              <a:t>storage</a:t>
            </a:r>
            <a:r>
              <a:rPr lang="es-MX" sz="4000" dirty="0"/>
              <a:t> </a:t>
            </a:r>
            <a:r>
              <a:rPr lang="es-MX" sz="4000" dirty="0" err="1"/>
              <a:t>is</a:t>
            </a:r>
            <a:r>
              <a:rPr lang="es-MX" sz="4000" dirty="0"/>
              <a:t> more </a:t>
            </a:r>
            <a:r>
              <a:rPr lang="es-MX" sz="4000" dirty="0" err="1"/>
              <a:t>reliable</a:t>
            </a:r>
            <a:r>
              <a:rPr lang="es-MX" sz="4000" dirty="0"/>
              <a:t> </a:t>
            </a:r>
            <a:r>
              <a:rPr lang="es-MX" sz="4000" dirty="0" err="1"/>
              <a:t>when</a:t>
            </a:r>
            <a:r>
              <a:rPr lang="es-MX" sz="4000" dirty="0"/>
              <a:t> </a:t>
            </a:r>
            <a:r>
              <a:rPr lang="es-MX" sz="4000" dirty="0" err="1"/>
              <a:t>using</a:t>
            </a:r>
            <a:r>
              <a:rPr lang="es-MX" sz="4000" dirty="0"/>
              <a:t> 2 posible </a:t>
            </a:r>
            <a:r>
              <a:rPr lang="es-MX" sz="4000" dirty="0" err="1"/>
              <a:t>states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</a:t>
            </a:r>
            <a:r>
              <a:rPr lang="es-MX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in </a:t>
            </a:r>
            <a:r>
              <a:rPr lang="es-MX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es-MX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es-MX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 err="1"/>
              <a:t>Transistors</a:t>
            </a:r>
            <a:r>
              <a:rPr lang="es-MX" sz="4000" dirty="0"/>
              <a:t> </a:t>
            </a:r>
            <a:r>
              <a:rPr lang="es-MX" sz="4000" dirty="0" err="1"/>
              <a:t>have</a:t>
            </a:r>
            <a:r>
              <a:rPr lang="es-MX" sz="4000" dirty="0"/>
              <a:t> </a:t>
            </a:r>
            <a:r>
              <a:rPr lang="es-MX" sz="4000" dirty="0" err="1"/>
              <a:t>two</a:t>
            </a:r>
            <a:r>
              <a:rPr lang="es-MX" sz="4000" dirty="0"/>
              <a:t> </a:t>
            </a:r>
            <a:r>
              <a:rPr lang="es-MX" sz="4000" dirty="0" err="1"/>
              <a:t>states</a:t>
            </a:r>
            <a:r>
              <a:rPr lang="es-MX" sz="4000" dirty="0"/>
              <a:t>: </a:t>
            </a:r>
            <a:r>
              <a:rPr lang="es-MX" sz="4000" dirty="0" err="1"/>
              <a:t>on</a:t>
            </a:r>
            <a:r>
              <a:rPr lang="es-MX" sz="4000" dirty="0"/>
              <a:t> / off</a:t>
            </a:r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1</a:t>
            </a:r>
            <a:endParaRPr lang="en-US" sz="1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2</a:t>
            </a:r>
            <a:endParaRPr lang="en-US" sz="1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3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71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Assume we have the following readings from a hard disk drive.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0 = 0V to 1.75V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 = 1.76V to 3.5V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7DDEBC-6068-4233-9BD8-2DAFBD1B1CAC}"/>
              </a:ext>
            </a:extLst>
          </p:cNvPr>
          <p:cNvGrpSpPr/>
          <p:nvPr/>
        </p:nvGrpSpPr>
        <p:grpSpPr>
          <a:xfrm>
            <a:off x="6477000" y="2057400"/>
            <a:ext cx="5091723" cy="3780502"/>
            <a:chOff x="466023" y="1676400"/>
            <a:chExt cx="3724977" cy="274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BC5AC8-6CA9-41A9-8F6F-C9C2DFFEF180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D0FD4-E01E-4570-8A18-FFF6E3E74608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5AF826-1E80-4EAF-BF5E-13E538749DEA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3F12D1-96A3-4C25-A2A4-CA139CBCBC6F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6D92F4-AAF0-423E-A806-EB4614E84E2E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539E98-48E0-4682-B9D0-6E4F3A102C9F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0D51FE-C9F9-41B4-8BB4-5D49D101E531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2E01-8113-48CD-9991-4113F1E4868B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25C91B-7A3C-4FF2-977A-E6E4D9E7A148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E5A367-4236-4903-962A-C0BDEE7F36D0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51E147-2CE1-4243-B821-4F01B1FE19EB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C2A8C3-6AD1-45DA-9630-4CE83B7E26A9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5922</TotalTime>
  <Words>1587</Words>
  <Application>Microsoft Office PowerPoint</Application>
  <PresentationFormat>Widescreen</PresentationFormat>
  <Paragraphs>548</Paragraphs>
  <Slides>71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Rokkitt</vt:lpstr>
      <vt:lpstr>Arial</vt:lpstr>
      <vt:lpstr>Courier New</vt:lpstr>
      <vt:lpstr>Cambria Math</vt:lpstr>
      <vt:lpstr>Calibri</vt:lpstr>
      <vt:lpstr>Cascadia Code</vt:lpstr>
      <vt:lpstr>Rubik</vt:lpstr>
      <vt:lpstr>Office Theme</vt:lpstr>
      <vt:lpstr>Módulo 2</vt:lpstr>
      <vt:lpstr>What language do computers think in?</vt:lpstr>
      <vt:lpstr>PowerPoint Presentation</vt:lpstr>
      <vt:lpstr>Bits</vt:lpstr>
      <vt:lpstr>Binary digIT</vt:lpstr>
      <vt:lpstr>PowerPoint Presentation</vt:lpstr>
      <vt:lpstr>Binary digIT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Internet Speed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Characters</vt:lpstr>
      <vt:lpstr>Characters</vt:lpstr>
      <vt:lpstr>Characters</vt:lpstr>
      <vt:lpstr>Alphabetic Characters</vt:lpstr>
      <vt:lpstr>Numeric Characters</vt:lpstr>
      <vt:lpstr>Special Characters</vt:lpstr>
      <vt:lpstr>Control Characters</vt:lpstr>
      <vt:lpstr>Graphic Characters</vt:lpstr>
      <vt:lpstr>Character Map</vt:lpstr>
      <vt:lpstr>Decimal System</vt:lpstr>
      <vt:lpstr>Decimal System</vt:lpstr>
      <vt:lpstr>Decimal System</vt:lpstr>
      <vt:lpstr>PowerPoint Presentation</vt:lpstr>
      <vt:lpstr>Binary System</vt:lpstr>
      <vt:lpstr>Binary System</vt:lpstr>
      <vt:lpstr>Binary System</vt:lpstr>
      <vt:lpstr>PowerPoint Presentation</vt:lpstr>
      <vt:lpstr>Binary to Decimal Conversions</vt:lpstr>
      <vt:lpstr>PowerPoint Presentation</vt:lpstr>
      <vt:lpstr>PowerPoint Presentation</vt:lpstr>
      <vt:lpstr>Decimal to Binary Conversion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Hexadecimal System</vt:lpstr>
      <vt:lpstr>Hexadecimal System</vt:lpstr>
      <vt:lpstr>Where do we use hexadecimal numbers?</vt:lpstr>
      <vt:lpstr>Hexadecimal System</vt:lpstr>
      <vt:lpstr>PowerPoint Presentation</vt:lpstr>
      <vt:lpstr>PowerPoint Presentation</vt:lpstr>
      <vt:lpstr>PowerPoint Presentation</vt:lpstr>
      <vt:lpstr>Práctica Individual</vt:lpstr>
      <vt:lpstr>Data Encoding</vt:lpstr>
      <vt:lpstr>PowerPoint Presentation</vt:lpstr>
      <vt:lpstr>Data Encoding</vt:lpstr>
      <vt:lpstr>Data Encoding</vt:lpstr>
      <vt:lpstr>Here is an alternative method.</vt:lpstr>
      <vt:lpstr>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174</cp:revision>
  <dcterms:created xsi:type="dcterms:W3CDTF">2020-08-26T01:11:27Z</dcterms:created>
  <dcterms:modified xsi:type="dcterms:W3CDTF">2023-08-27T20:18:47Z</dcterms:modified>
</cp:coreProperties>
</file>